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10" r:id="rId4"/>
  </p:sldMasterIdLst>
  <p:notesMasterIdLst>
    <p:notesMasterId r:id="rId44"/>
  </p:notesMasterIdLst>
  <p:handoutMasterIdLst>
    <p:handoutMasterId r:id="rId45"/>
  </p:handoutMasterIdLst>
  <p:sldIdLst>
    <p:sldId id="264" r:id="rId5"/>
    <p:sldId id="266" r:id="rId6"/>
    <p:sldId id="265" r:id="rId7"/>
    <p:sldId id="671" r:id="rId8"/>
    <p:sldId id="638" r:id="rId9"/>
    <p:sldId id="812" r:id="rId10"/>
    <p:sldId id="2147480345" r:id="rId11"/>
    <p:sldId id="2147480404" r:id="rId12"/>
    <p:sldId id="2147480405" r:id="rId13"/>
    <p:sldId id="2147480371" r:id="rId14"/>
    <p:sldId id="2147480372" r:id="rId15"/>
    <p:sldId id="2147480373" r:id="rId16"/>
    <p:sldId id="2147480364" r:id="rId17"/>
    <p:sldId id="2147480395" r:id="rId18"/>
    <p:sldId id="2147480396" r:id="rId19"/>
    <p:sldId id="2147480403" r:id="rId20"/>
    <p:sldId id="2147480376" r:id="rId21"/>
    <p:sldId id="2147480411" r:id="rId22"/>
    <p:sldId id="2147480412" r:id="rId23"/>
    <p:sldId id="2147480408" r:id="rId24"/>
    <p:sldId id="2147480400" r:id="rId25"/>
    <p:sldId id="2147480402" r:id="rId26"/>
    <p:sldId id="2147480409" r:id="rId27"/>
    <p:sldId id="2147480401" r:id="rId28"/>
    <p:sldId id="2147480410" r:id="rId29"/>
    <p:sldId id="2147480365" r:id="rId30"/>
    <p:sldId id="2147480398" r:id="rId31"/>
    <p:sldId id="2147480399" r:id="rId32"/>
    <p:sldId id="786" r:id="rId33"/>
    <p:sldId id="796" r:id="rId34"/>
    <p:sldId id="2147480382" r:id="rId35"/>
    <p:sldId id="2147480406" r:id="rId36"/>
    <p:sldId id="2147480384" r:id="rId37"/>
    <p:sldId id="795" r:id="rId38"/>
    <p:sldId id="2147480378" r:id="rId39"/>
    <p:sldId id="2147480355" r:id="rId40"/>
    <p:sldId id="2147480353" r:id="rId41"/>
    <p:sldId id="2147480380" r:id="rId42"/>
    <p:sldId id="268"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539531-54D4-E5BA-640F-9326F9F57EF3}" name="Grey Staples" initials="GS" userId="Grey Staples" providerId="None"/>
  <p188:author id="{C67ED336-3E45-E75E-84E2-0991C9D62F3F}" name="Grey Staples" initials="GS" userId="S::gstaples@mendotagroup.com::72ca33e4-e39a-4e8d-b3af-64b75f915ccc" providerId="AD"/>
  <p188:author id="{0EF0EDAA-4F5A-6147-D681-30352CE57DA0}" name="Rachel Sours-Page" initials="RS" userId="S::RachelSoursPage@InPhaseCG.onmicrosoft.com::20962bd5-2232-41b9-b9f2-23281f318cd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FF2400"/>
    <a:srgbClr val="78BE21"/>
    <a:srgbClr val="FFD54F"/>
    <a:srgbClr val="B20738"/>
    <a:srgbClr val="00A3E2"/>
    <a:srgbClr val="003865"/>
    <a:srgbClr val="FFDE75"/>
    <a:srgbClr val="0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65" autoAdjust="0"/>
    <p:restoredTop sz="92270" autoAdjust="0"/>
  </p:normalViewPr>
  <p:slideViewPr>
    <p:cSldViewPr snapToGrid="0">
      <p:cViewPr varScale="1">
        <p:scale>
          <a:sx n="92" d="100"/>
          <a:sy n="92" d="100"/>
        </p:scale>
        <p:origin x="86" y="31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61E7A-24BB-684E-AD21-A9C75F768CBA}" type="doc">
      <dgm:prSet loTypeId="urn:microsoft.com/office/officeart/2005/8/layout/chevron2" loCatId="process" qsTypeId="urn:microsoft.com/office/officeart/2005/8/quickstyle/simple5" qsCatId="simple" csTypeId="urn:microsoft.com/office/officeart/2005/8/colors/colorful1" csCatId="colorful" phldr="1"/>
      <dgm:spPr/>
      <dgm:t>
        <a:bodyPr/>
        <a:lstStyle/>
        <a:p>
          <a:endParaRPr lang="en-US"/>
        </a:p>
      </dgm:t>
    </dgm:pt>
    <dgm:pt modelId="{18E66E12-65C1-C04A-A89F-C4C714ED055C}">
      <dgm:prSet phldrT="[Text]"/>
      <dgm:spPr/>
      <dgm:t>
        <a:bodyPr/>
        <a:lstStyle/>
        <a:p>
          <a:r>
            <a:rPr lang="en-US" dirty="0"/>
            <a:t>USI</a:t>
          </a:r>
        </a:p>
      </dgm:t>
    </dgm:pt>
    <dgm:pt modelId="{AE854B28-A88F-E542-86AE-CC56721C6F85}" type="parTrans" cxnId="{D8C79DEB-7D98-F242-A1B5-DD22AE9C388C}">
      <dgm:prSet/>
      <dgm:spPr/>
      <dgm:t>
        <a:bodyPr/>
        <a:lstStyle/>
        <a:p>
          <a:endParaRPr lang="en-US"/>
        </a:p>
      </dgm:t>
    </dgm:pt>
    <dgm:pt modelId="{699E8687-B2FC-AF4C-85F5-CFC70F630722}" type="sibTrans" cxnId="{D8C79DEB-7D98-F242-A1B5-DD22AE9C388C}">
      <dgm:prSet/>
      <dgm:spPr/>
      <dgm:t>
        <a:bodyPr/>
        <a:lstStyle/>
        <a:p>
          <a:endParaRPr lang="en-US"/>
        </a:p>
      </dgm:t>
    </dgm:pt>
    <dgm:pt modelId="{17407773-264C-2945-8936-6B82D4BAD3CB}">
      <dgm:prSet phldrT="[Text]"/>
      <dgm:spPr/>
      <dgm:t>
        <a:bodyPr/>
        <a:lstStyle/>
        <a:p>
          <a:r>
            <a:rPr lang="en-US" dirty="0"/>
            <a:t>NUSI</a:t>
          </a:r>
        </a:p>
      </dgm:t>
    </dgm:pt>
    <dgm:pt modelId="{B43BA89D-CEBD-574D-9531-C38B3F2BF17A}" type="parTrans" cxnId="{44628BB0-3E26-E347-AB43-AC4D654DAB6F}">
      <dgm:prSet/>
      <dgm:spPr/>
      <dgm:t>
        <a:bodyPr/>
        <a:lstStyle/>
        <a:p>
          <a:endParaRPr lang="en-US"/>
        </a:p>
      </dgm:t>
    </dgm:pt>
    <dgm:pt modelId="{828877E1-F88F-1242-A6F2-EF1239BDE836}" type="sibTrans" cxnId="{44628BB0-3E26-E347-AB43-AC4D654DAB6F}">
      <dgm:prSet/>
      <dgm:spPr/>
      <dgm:t>
        <a:bodyPr/>
        <a:lstStyle/>
        <a:p>
          <a:endParaRPr lang="en-US"/>
        </a:p>
      </dgm:t>
    </dgm:pt>
    <dgm:pt modelId="{83251D3B-8CFA-5747-89AF-DD4C08E010DC}">
      <dgm:prSet phldrT="[Text]"/>
      <dgm:spPr/>
      <dgm:t>
        <a:bodyPr/>
        <a:lstStyle/>
        <a:p>
          <a:r>
            <a:rPr lang="en-US" dirty="0"/>
            <a:t>Other</a:t>
          </a:r>
        </a:p>
      </dgm:t>
    </dgm:pt>
    <dgm:pt modelId="{628944F3-61F1-9849-AF6A-E13CF4355714}" type="parTrans" cxnId="{3C8064E6-D52B-2949-B8E5-F89725EB0805}">
      <dgm:prSet/>
      <dgm:spPr/>
      <dgm:t>
        <a:bodyPr/>
        <a:lstStyle/>
        <a:p>
          <a:endParaRPr lang="en-US"/>
        </a:p>
      </dgm:t>
    </dgm:pt>
    <dgm:pt modelId="{F0682E78-658A-5D40-A9E7-9C641F079656}" type="sibTrans" cxnId="{3C8064E6-D52B-2949-B8E5-F89725EB0805}">
      <dgm:prSet/>
      <dgm:spPr/>
      <dgm:t>
        <a:bodyPr/>
        <a:lstStyle/>
        <a:p>
          <a:endParaRPr lang="en-US"/>
        </a:p>
      </dgm:t>
    </dgm:pt>
    <dgm:pt modelId="{34498D3B-8F9E-6146-A35E-675F9D280C7A}">
      <dgm:prSet/>
      <dgm:spPr/>
      <dgm:t>
        <a:bodyPr/>
        <a:lstStyle/>
        <a:p>
          <a:endParaRPr lang="en-US" dirty="0"/>
        </a:p>
      </dgm:t>
    </dgm:pt>
    <dgm:pt modelId="{AF88C83A-E1CF-EB4A-864E-89593A99838A}" type="parTrans" cxnId="{FA3ED449-2898-8A43-A0E2-E11FA6D1AF21}">
      <dgm:prSet/>
      <dgm:spPr/>
      <dgm:t>
        <a:bodyPr/>
        <a:lstStyle/>
        <a:p>
          <a:endParaRPr lang="en-US"/>
        </a:p>
      </dgm:t>
    </dgm:pt>
    <dgm:pt modelId="{297C278F-F8BE-6949-B984-BE5A91DD658F}" type="sibTrans" cxnId="{FA3ED449-2898-8A43-A0E2-E11FA6D1AF21}">
      <dgm:prSet/>
      <dgm:spPr/>
      <dgm:t>
        <a:bodyPr/>
        <a:lstStyle/>
        <a:p>
          <a:endParaRPr lang="en-US"/>
        </a:p>
      </dgm:t>
    </dgm:pt>
    <dgm:pt modelId="{1FD362CD-B610-4C4E-BD62-9252CDD46AEA}">
      <dgm:prSet/>
      <dgm:spPr/>
      <dgm:t>
        <a:bodyPr/>
        <a:lstStyle/>
        <a:p>
          <a:r>
            <a:rPr lang="en-US" dirty="0"/>
            <a:t>Guidance</a:t>
          </a:r>
        </a:p>
      </dgm:t>
    </dgm:pt>
    <dgm:pt modelId="{11B9FA21-9041-5E44-8105-5FFA9C79648F}" type="parTrans" cxnId="{04430259-941E-5E46-8546-62EB46BA737F}">
      <dgm:prSet/>
      <dgm:spPr/>
      <dgm:t>
        <a:bodyPr/>
        <a:lstStyle/>
        <a:p>
          <a:endParaRPr lang="en-US"/>
        </a:p>
      </dgm:t>
    </dgm:pt>
    <dgm:pt modelId="{9C0E42ED-0E47-4147-8423-F220C6BE3642}" type="sibTrans" cxnId="{04430259-941E-5E46-8546-62EB46BA737F}">
      <dgm:prSet/>
      <dgm:spPr/>
      <dgm:t>
        <a:bodyPr/>
        <a:lstStyle/>
        <a:p>
          <a:endParaRPr lang="en-US"/>
        </a:p>
      </dgm:t>
    </dgm:pt>
    <dgm:pt modelId="{FC9F5BB9-DB5A-EC43-828A-720511CCF1B4}" type="pres">
      <dgm:prSet presAssocID="{D1E61E7A-24BB-684E-AD21-A9C75F768CBA}" presName="linearFlow" presStyleCnt="0">
        <dgm:presLayoutVars>
          <dgm:dir/>
          <dgm:animLvl val="lvl"/>
          <dgm:resizeHandles val="exact"/>
        </dgm:presLayoutVars>
      </dgm:prSet>
      <dgm:spPr/>
    </dgm:pt>
    <dgm:pt modelId="{E088DB0E-0DEA-324B-B2CA-8D304C891864}" type="pres">
      <dgm:prSet presAssocID="{18E66E12-65C1-C04A-A89F-C4C714ED055C}" presName="composite" presStyleCnt="0"/>
      <dgm:spPr/>
    </dgm:pt>
    <dgm:pt modelId="{478B2B45-099F-1F4D-9AD3-A73D9B0DF71B}" type="pres">
      <dgm:prSet presAssocID="{18E66E12-65C1-C04A-A89F-C4C714ED055C}" presName="parentText" presStyleLbl="alignNode1" presStyleIdx="0" presStyleCnt="4">
        <dgm:presLayoutVars>
          <dgm:chMax val="1"/>
          <dgm:bulletEnabled val="1"/>
        </dgm:presLayoutVars>
      </dgm:prSet>
      <dgm:spPr/>
    </dgm:pt>
    <dgm:pt modelId="{AD7C6080-280A-B547-9D50-F59F73330A6A}" type="pres">
      <dgm:prSet presAssocID="{18E66E12-65C1-C04A-A89F-C4C714ED055C}" presName="descendantText" presStyleLbl="alignAcc1" presStyleIdx="0" presStyleCnt="4">
        <dgm:presLayoutVars>
          <dgm:bulletEnabled val="1"/>
        </dgm:presLayoutVars>
      </dgm:prSet>
      <dgm:spPr>
        <a:ln cap="flat">
          <a:round/>
        </a:ln>
      </dgm:spPr>
    </dgm:pt>
    <dgm:pt modelId="{F50C524F-D336-654D-AA50-C9B383CAD89C}" type="pres">
      <dgm:prSet presAssocID="{699E8687-B2FC-AF4C-85F5-CFC70F630722}" presName="sp" presStyleCnt="0"/>
      <dgm:spPr/>
    </dgm:pt>
    <dgm:pt modelId="{8C6903D2-214B-7D48-8A68-D2E429C84180}" type="pres">
      <dgm:prSet presAssocID="{17407773-264C-2945-8936-6B82D4BAD3CB}" presName="composite" presStyleCnt="0"/>
      <dgm:spPr/>
    </dgm:pt>
    <dgm:pt modelId="{B56D7B90-26C4-D048-AA02-4A0D7AFF4F0F}" type="pres">
      <dgm:prSet presAssocID="{17407773-264C-2945-8936-6B82D4BAD3CB}" presName="parentText" presStyleLbl="alignNode1" presStyleIdx="1" presStyleCnt="4">
        <dgm:presLayoutVars>
          <dgm:chMax val="1"/>
          <dgm:bulletEnabled val="1"/>
        </dgm:presLayoutVars>
      </dgm:prSet>
      <dgm:spPr/>
    </dgm:pt>
    <dgm:pt modelId="{15E38A6C-5772-6048-ACEE-FC9D2F0B1969}" type="pres">
      <dgm:prSet presAssocID="{17407773-264C-2945-8936-6B82D4BAD3CB}" presName="descendantText" presStyleLbl="alignAcc1" presStyleIdx="1" presStyleCnt="4">
        <dgm:presLayoutVars>
          <dgm:bulletEnabled val="1"/>
        </dgm:presLayoutVars>
      </dgm:prSet>
      <dgm:spPr/>
    </dgm:pt>
    <dgm:pt modelId="{C0D8B35A-57F3-9643-AF15-8E0FC9EFB3BC}" type="pres">
      <dgm:prSet presAssocID="{828877E1-F88F-1242-A6F2-EF1239BDE836}" presName="sp" presStyleCnt="0"/>
      <dgm:spPr/>
    </dgm:pt>
    <dgm:pt modelId="{41BA9ACE-0C32-AF4D-AC8F-75D05E8DC6EC}" type="pres">
      <dgm:prSet presAssocID="{83251D3B-8CFA-5747-89AF-DD4C08E010DC}" presName="composite" presStyleCnt="0"/>
      <dgm:spPr/>
    </dgm:pt>
    <dgm:pt modelId="{1E497C54-D633-9B49-93BA-5B855D947420}" type="pres">
      <dgm:prSet presAssocID="{83251D3B-8CFA-5747-89AF-DD4C08E010DC}" presName="parentText" presStyleLbl="alignNode1" presStyleIdx="2" presStyleCnt="4">
        <dgm:presLayoutVars>
          <dgm:chMax val="1"/>
          <dgm:bulletEnabled val="1"/>
        </dgm:presLayoutVars>
      </dgm:prSet>
      <dgm:spPr/>
    </dgm:pt>
    <dgm:pt modelId="{D518F03E-5BC5-BA4E-A3CF-261A70C5B44B}" type="pres">
      <dgm:prSet presAssocID="{83251D3B-8CFA-5747-89AF-DD4C08E010DC}" presName="descendantText" presStyleLbl="alignAcc1" presStyleIdx="2" presStyleCnt="4">
        <dgm:presLayoutVars>
          <dgm:bulletEnabled val="1"/>
        </dgm:presLayoutVars>
      </dgm:prSet>
      <dgm:spPr/>
    </dgm:pt>
    <dgm:pt modelId="{6889DB88-2B2C-6A47-A25A-F136C2820162}" type="pres">
      <dgm:prSet presAssocID="{F0682E78-658A-5D40-A9E7-9C641F079656}" presName="sp" presStyleCnt="0"/>
      <dgm:spPr/>
    </dgm:pt>
    <dgm:pt modelId="{A737555C-2D50-D244-89B9-8A14D7ABC32D}" type="pres">
      <dgm:prSet presAssocID="{1FD362CD-B610-4C4E-BD62-9252CDD46AEA}" presName="composite" presStyleCnt="0"/>
      <dgm:spPr/>
    </dgm:pt>
    <dgm:pt modelId="{2471B4EE-AE10-484B-AED8-21F03D34382C}" type="pres">
      <dgm:prSet presAssocID="{1FD362CD-B610-4C4E-BD62-9252CDD46AEA}" presName="parentText" presStyleLbl="alignNode1" presStyleIdx="3" presStyleCnt="4">
        <dgm:presLayoutVars>
          <dgm:chMax val="1"/>
          <dgm:bulletEnabled val="1"/>
        </dgm:presLayoutVars>
      </dgm:prSet>
      <dgm:spPr/>
    </dgm:pt>
    <dgm:pt modelId="{3E64444B-AB6B-8347-B5EE-F0D0DBFB2684}" type="pres">
      <dgm:prSet presAssocID="{1FD362CD-B610-4C4E-BD62-9252CDD46AEA}" presName="descendantText" presStyleLbl="alignAcc1" presStyleIdx="3" presStyleCnt="4">
        <dgm:presLayoutVars>
          <dgm:bulletEnabled val="1"/>
        </dgm:presLayoutVars>
      </dgm:prSet>
      <dgm:spPr/>
    </dgm:pt>
  </dgm:ptLst>
  <dgm:cxnLst>
    <dgm:cxn modelId="{D24F6209-D6D2-CB43-987A-3A020DEA9C3C}" type="presOf" srcId="{1FD362CD-B610-4C4E-BD62-9252CDD46AEA}" destId="{2471B4EE-AE10-484B-AED8-21F03D34382C}" srcOrd="0" destOrd="0" presId="urn:microsoft.com/office/officeart/2005/8/layout/chevron2"/>
    <dgm:cxn modelId="{B283B813-3F49-D140-A318-274B2AE6CB05}" type="presOf" srcId="{83251D3B-8CFA-5747-89AF-DD4C08E010DC}" destId="{1E497C54-D633-9B49-93BA-5B855D947420}" srcOrd="0" destOrd="0" presId="urn:microsoft.com/office/officeart/2005/8/layout/chevron2"/>
    <dgm:cxn modelId="{472E3D41-735D-BD4D-836E-95C6DFC992C2}" type="presOf" srcId="{17407773-264C-2945-8936-6B82D4BAD3CB}" destId="{B56D7B90-26C4-D048-AA02-4A0D7AFF4F0F}" srcOrd="0" destOrd="0" presId="urn:microsoft.com/office/officeart/2005/8/layout/chevron2"/>
    <dgm:cxn modelId="{FA3ED449-2898-8A43-A0E2-E11FA6D1AF21}" srcId="{83251D3B-8CFA-5747-89AF-DD4C08E010DC}" destId="{34498D3B-8F9E-6146-A35E-675F9D280C7A}" srcOrd="0" destOrd="0" parTransId="{AF88C83A-E1CF-EB4A-864E-89593A99838A}" sibTransId="{297C278F-F8BE-6949-B984-BE5A91DD658F}"/>
    <dgm:cxn modelId="{A1F17C56-ECE5-3E49-A91C-95D0E40BD22E}" type="presOf" srcId="{D1E61E7A-24BB-684E-AD21-A9C75F768CBA}" destId="{FC9F5BB9-DB5A-EC43-828A-720511CCF1B4}" srcOrd="0" destOrd="0" presId="urn:microsoft.com/office/officeart/2005/8/layout/chevron2"/>
    <dgm:cxn modelId="{04430259-941E-5E46-8546-62EB46BA737F}" srcId="{D1E61E7A-24BB-684E-AD21-A9C75F768CBA}" destId="{1FD362CD-B610-4C4E-BD62-9252CDD46AEA}" srcOrd="3" destOrd="0" parTransId="{11B9FA21-9041-5E44-8105-5FFA9C79648F}" sibTransId="{9C0E42ED-0E47-4147-8423-F220C6BE3642}"/>
    <dgm:cxn modelId="{589E5D7F-0C36-A441-AA28-CA5FD853D4B0}" type="presOf" srcId="{34498D3B-8F9E-6146-A35E-675F9D280C7A}" destId="{D518F03E-5BC5-BA4E-A3CF-261A70C5B44B}" srcOrd="0" destOrd="0" presId="urn:microsoft.com/office/officeart/2005/8/layout/chevron2"/>
    <dgm:cxn modelId="{1F1B3994-3AEE-994F-BC7B-78AACD8712DA}" type="presOf" srcId="{18E66E12-65C1-C04A-A89F-C4C714ED055C}" destId="{478B2B45-099F-1F4D-9AD3-A73D9B0DF71B}" srcOrd="0" destOrd="0" presId="urn:microsoft.com/office/officeart/2005/8/layout/chevron2"/>
    <dgm:cxn modelId="{44628BB0-3E26-E347-AB43-AC4D654DAB6F}" srcId="{D1E61E7A-24BB-684E-AD21-A9C75F768CBA}" destId="{17407773-264C-2945-8936-6B82D4BAD3CB}" srcOrd="1" destOrd="0" parTransId="{B43BA89D-CEBD-574D-9531-C38B3F2BF17A}" sibTransId="{828877E1-F88F-1242-A6F2-EF1239BDE836}"/>
    <dgm:cxn modelId="{3C8064E6-D52B-2949-B8E5-F89725EB0805}" srcId="{D1E61E7A-24BB-684E-AD21-A9C75F768CBA}" destId="{83251D3B-8CFA-5747-89AF-DD4C08E010DC}" srcOrd="2" destOrd="0" parTransId="{628944F3-61F1-9849-AF6A-E13CF4355714}" sibTransId="{F0682E78-658A-5D40-A9E7-9C641F079656}"/>
    <dgm:cxn modelId="{D8C79DEB-7D98-F242-A1B5-DD22AE9C388C}" srcId="{D1E61E7A-24BB-684E-AD21-A9C75F768CBA}" destId="{18E66E12-65C1-C04A-A89F-C4C714ED055C}" srcOrd="0" destOrd="0" parTransId="{AE854B28-A88F-E542-86AE-CC56721C6F85}" sibTransId="{699E8687-B2FC-AF4C-85F5-CFC70F630722}"/>
    <dgm:cxn modelId="{0926F6E3-9E71-5141-88D7-C99F099DE965}" type="presParOf" srcId="{FC9F5BB9-DB5A-EC43-828A-720511CCF1B4}" destId="{E088DB0E-0DEA-324B-B2CA-8D304C891864}" srcOrd="0" destOrd="0" presId="urn:microsoft.com/office/officeart/2005/8/layout/chevron2"/>
    <dgm:cxn modelId="{8CE6C9E7-56B3-DC47-AE22-A1494D14E82D}" type="presParOf" srcId="{E088DB0E-0DEA-324B-B2CA-8D304C891864}" destId="{478B2B45-099F-1F4D-9AD3-A73D9B0DF71B}" srcOrd="0" destOrd="0" presId="urn:microsoft.com/office/officeart/2005/8/layout/chevron2"/>
    <dgm:cxn modelId="{6E212465-E851-E740-91C1-20BDE3292C0D}" type="presParOf" srcId="{E088DB0E-0DEA-324B-B2CA-8D304C891864}" destId="{AD7C6080-280A-B547-9D50-F59F73330A6A}" srcOrd="1" destOrd="0" presId="urn:microsoft.com/office/officeart/2005/8/layout/chevron2"/>
    <dgm:cxn modelId="{04940DB1-32D3-514C-852E-C3855A98FBE6}" type="presParOf" srcId="{FC9F5BB9-DB5A-EC43-828A-720511CCF1B4}" destId="{F50C524F-D336-654D-AA50-C9B383CAD89C}" srcOrd="1" destOrd="0" presId="urn:microsoft.com/office/officeart/2005/8/layout/chevron2"/>
    <dgm:cxn modelId="{F6EE105E-57C8-8D4C-BA0A-6C9B529B9944}" type="presParOf" srcId="{FC9F5BB9-DB5A-EC43-828A-720511CCF1B4}" destId="{8C6903D2-214B-7D48-8A68-D2E429C84180}" srcOrd="2" destOrd="0" presId="urn:microsoft.com/office/officeart/2005/8/layout/chevron2"/>
    <dgm:cxn modelId="{5D9E55D6-16B0-5247-B176-ED969E384C2C}" type="presParOf" srcId="{8C6903D2-214B-7D48-8A68-D2E429C84180}" destId="{B56D7B90-26C4-D048-AA02-4A0D7AFF4F0F}" srcOrd="0" destOrd="0" presId="urn:microsoft.com/office/officeart/2005/8/layout/chevron2"/>
    <dgm:cxn modelId="{E8AC0640-05C8-D84B-B038-9B6EE2D52207}" type="presParOf" srcId="{8C6903D2-214B-7D48-8A68-D2E429C84180}" destId="{15E38A6C-5772-6048-ACEE-FC9D2F0B1969}" srcOrd="1" destOrd="0" presId="urn:microsoft.com/office/officeart/2005/8/layout/chevron2"/>
    <dgm:cxn modelId="{B81CA065-1CC0-D845-A7B2-1910F76A3830}" type="presParOf" srcId="{FC9F5BB9-DB5A-EC43-828A-720511CCF1B4}" destId="{C0D8B35A-57F3-9643-AF15-8E0FC9EFB3BC}" srcOrd="3" destOrd="0" presId="urn:microsoft.com/office/officeart/2005/8/layout/chevron2"/>
    <dgm:cxn modelId="{AB59AACE-58F0-964F-B928-2C3E7A90063E}" type="presParOf" srcId="{FC9F5BB9-DB5A-EC43-828A-720511CCF1B4}" destId="{41BA9ACE-0C32-AF4D-AC8F-75D05E8DC6EC}" srcOrd="4" destOrd="0" presId="urn:microsoft.com/office/officeart/2005/8/layout/chevron2"/>
    <dgm:cxn modelId="{4D96D298-DD58-D24F-931B-8CDF51C432C4}" type="presParOf" srcId="{41BA9ACE-0C32-AF4D-AC8F-75D05E8DC6EC}" destId="{1E497C54-D633-9B49-93BA-5B855D947420}" srcOrd="0" destOrd="0" presId="urn:microsoft.com/office/officeart/2005/8/layout/chevron2"/>
    <dgm:cxn modelId="{500C4B8C-4FA9-6049-B5A1-06A9DA14A100}" type="presParOf" srcId="{41BA9ACE-0C32-AF4D-AC8F-75D05E8DC6EC}" destId="{D518F03E-5BC5-BA4E-A3CF-261A70C5B44B}" srcOrd="1" destOrd="0" presId="urn:microsoft.com/office/officeart/2005/8/layout/chevron2"/>
    <dgm:cxn modelId="{52F4C372-895F-704A-BA0F-C9DA06F0E961}" type="presParOf" srcId="{FC9F5BB9-DB5A-EC43-828A-720511CCF1B4}" destId="{6889DB88-2B2C-6A47-A25A-F136C2820162}" srcOrd="5" destOrd="0" presId="urn:microsoft.com/office/officeart/2005/8/layout/chevron2"/>
    <dgm:cxn modelId="{1C8EBEBF-1D87-6D4C-9FE8-820A32A59BFB}" type="presParOf" srcId="{FC9F5BB9-DB5A-EC43-828A-720511CCF1B4}" destId="{A737555C-2D50-D244-89B9-8A14D7ABC32D}" srcOrd="6" destOrd="0" presId="urn:microsoft.com/office/officeart/2005/8/layout/chevron2"/>
    <dgm:cxn modelId="{4F7E2137-BF55-9941-8C0D-31883EB63717}" type="presParOf" srcId="{A737555C-2D50-D244-89B9-8A14D7ABC32D}" destId="{2471B4EE-AE10-484B-AED8-21F03D34382C}" srcOrd="0" destOrd="0" presId="urn:microsoft.com/office/officeart/2005/8/layout/chevron2"/>
    <dgm:cxn modelId="{C3337460-EEE0-424F-9148-6595F6743BD9}" type="presParOf" srcId="{A737555C-2D50-D244-89B9-8A14D7ABC32D}" destId="{3E64444B-AB6B-8347-B5EE-F0D0DBFB268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B2B45-099F-1F4D-9AD3-A73D9B0DF71B}">
      <dsp:nvSpPr>
        <dsp:cNvPr id="0" name=""/>
        <dsp:cNvSpPr/>
      </dsp:nvSpPr>
      <dsp:spPr>
        <a:xfrm rot="5400000">
          <a:off x="-151731" y="152933"/>
          <a:ext cx="1011546" cy="708082"/>
        </a:xfrm>
        <a:prstGeom prst="chevron">
          <a:avLst/>
        </a:prstGeom>
        <a:solidFill>
          <a:schemeClr val="accent2">
            <a:hueOff val="0"/>
            <a:satOff val="0"/>
            <a:lumOff val="0"/>
            <a:alphaOff val="0"/>
          </a:schemeClr>
        </a:solidFill>
        <a:ln w="9525" cap="flat" cmpd="sng" algn="ctr">
          <a:solidFill>
            <a:schemeClr val="accent2">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USI</a:t>
          </a:r>
        </a:p>
      </dsp:txBody>
      <dsp:txXfrm rot="-5400000">
        <a:off x="1" y="355242"/>
        <a:ext cx="708082" cy="303464"/>
      </dsp:txXfrm>
    </dsp:sp>
    <dsp:sp modelId="{AD7C6080-280A-B547-9D50-F59F73330A6A}">
      <dsp:nvSpPr>
        <dsp:cNvPr id="0" name=""/>
        <dsp:cNvSpPr/>
      </dsp:nvSpPr>
      <dsp:spPr>
        <a:xfrm rot="5400000">
          <a:off x="5404082" y="-4694797"/>
          <a:ext cx="657505" cy="10049504"/>
        </a:xfrm>
        <a:prstGeom prst="round2SameRect">
          <a:avLst/>
        </a:prstGeom>
        <a:solidFill>
          <a:schemeClr val="lt1">
            <a:alpha val="90000"/>
            <a:hueOff val="0"/>
            <a:satOff val="0"/>
            <a:lumOff val="0"/>
            <a:alphaOff val="0"/>
          </a:schemeClr>
        </a:solidFill>
        <a:ln w="9525" cap="flat" cmpd="sng" algn="ctr">
          <a:solidFill>
            <a:scrgbClr r="0" g="0" b="0"/>
          </a:solidFill>
          <a:prstDash val="solid"/>
          <a:round/>
        </a:ln>
        <a:effectLst/>
      </dsp:spPr>
      <dsp:style>
        <a:lnRef idx="1">
          <a:scrgbClr r="0" g="0" b="0"/>
        </a:lnRef>
        <a:fillRef idx="1">
          <a:scrgbClr r="0" g="0" b="0"/>
        </a:fillRef>
        <a:effectRef idx="2">
          <a:scrgbClr r="0" g="0" b="0"/>
        </a:effectRef>
        <a:fontRef idx="minor"/>
      </dsp:style>
    </dsp:sp>
    <dsp:sp modelId="{B56D7B90-26C4-D048-AA02-4A0D7AFF4F0F}">
      <dsp:nvSpPr>
        <dsp:cNvPr id="0" name=""/>
        <dsp:cNvSpPr/>
      </dsp:nvSpPr>
      <dsp:spPr>
        <a:xfrm rot="5400000">
          <a:off x="-151731" y="1013820"/>
          <a:ext cx="1011546" cy="708082"/>
        </a:xfrm>
        <a:prstGeom prst="chevron">
          <a:avLst/>
        </a:prstGeom>
        <a:solidFill>
          <a:schemeClr val="accent3">
            <a:hueOff val="0"/>
            <a:satOff val="0"/>
            <a:lumOff val="0"/>
            <a:alphaOff val="0"/>
          </a:schemeClr>
        </a:solidFill>
        <a:ln w="9525" cap="flat" cmpd="sng" algn="ctr">
          <a:solidFill>
            <a:schemeClr val="accent3">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NUSI</a:t>
          </a:r>
        </a:p>
      </dsp:txBody>
      <dsp:txXfrm rot="-5400000">
        <a:off x="1" y="1216129"/>
        <a:ext cx="708082" cy="303464"/>
      </dsp:txXfrm>
    </dsp:sp>
    <dsp:sp modelId="{15E38A6C-5772-6048-ACEE-FC9D2F0B1969}">
      <dsp:nvSpPr>
        <dsp:cNvPr id="0" name=""/>
        <dsp:cNvSpPr/>
      </dsp:nvSpPr>
      <dsp:spPr>
        <a:xfrm rot="5400000">
          <a:off x="5404082" y="-3833911"/>
          <a:ext cx="657505" cy="10049504"/>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1E497C54-D633-9B49-93BA-5B855D947420}">
      <dsp:nvSpPr>
        <dsp:cNvPr id="0" name=""/>
        <dsp:cNvSpPr/>
      </dsp:nvSpPr>
      <dsp:spPr>
        <a:xfrm rot="5400000">
          <a:off x="-151731" y="1874706"/>
          <a:ext cx="1011546" cy="708082"/>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Other</a:t>
          </a:r>
        </a:p>
      </dsp:txBody>
      <dsp:txXfrm rot="-5400000">
        <a:off x="1" y="2077015"/>
        <a:ext cx="708082" cy="303464"/>
      </dsp:txXfrm>
    </dsp:sp>
    <dsp:sp modelId="{D518F03E-5BC5-BA4E-A3CF-261A70C5B44B}">
      <dsp:nvSpPr>
        <dsp:cNvPr id="0" name=""/>
        <dsp:cNvSpPr/>
      </dsp:nvSpPr>
      <dsp:spPr>
        <a:xfrm rot="5400000">
          <a:off x="5404082" y="-2973024"/>
          <a:ext cx="657505" cy="10049504"/>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endParaRPr lang="en-US" sz="3800" kern="1200" dirty="0"/>
        </a:p>
      </dsp:txBody>
      <dsp:txXfrm rot="-5400000">
        <a:off x="708083" y="1755072"/>
        <a:ext cx="10017407" cy="593311"/>
      </dsp:txXfrm>
    </dsp:sp>
    <dsp:sp modelId="{2471B4EE-AE10-484B-AED8-21F03D34382C}">
      <dsp:nvSpPr>
        <dsp:cNvPr id="0" name=""/>
        <dsp:cNvSpPr/>
      </dsp:nvSpPr>
      <dsp:spPr>
        <a:xfrm rot="5400000">
          <a:off x="-151731" y="2735593"/>
          <a:ext cx="1011546" cy="708082"/>
        </a:xfrm>
        <a:prstGeom prst="chevron">
          <a:avLst/>
        </a:prstGeom>
        <a:solidFill>
          <a:schemeClr val="accent5">
            <a:hueOff val="0"/>
            <a:satOff val="0"/>
            <a:lumOff val="0"/>
            <a:alphaOff val="0"/>
          </a:schemeClr>
        </a:solidFill>
        <a:ln w="9525" cap="flat" cmpd="sng" algn="ctr">
          <a:solidFill>
            <a:schemeClr val="accent5">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Guidance</a:t>
          </a:r>
        </a:p>
      </dsp:txBody>
      <dsp:txXfrm rot="-5400000">
        <a:off x="1" y="2937902"/>
        <a:ext cx="708082" cy="303464"/>
      </dsp:txXfrm>
    </dsp:sp>
    <dsp:sp modelId="{3E64444B-AB6B-8347-B5EE-F0D0DBFB2684}">
      <dsp:nvSpPr>
        <dsp:cNvPr id="0" name=""/>
        <dsp:cNvSpPr/>
      </dsp:nvSpPr>
      <dsp:spPr>
        <a:xfrm rot="5400000">
          <a:off x="5404082" y="-2112138"/>
          <a:ext cx="657505" cy="10049504"/>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NeueHaasGroteskText Std" panose="020B0504020202020204" pitchFamily="34" charset="0"/>
              </a:rPr>
              <a:t>6/17/2025</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NeueHaasGroteskText Std" panose="020B0504020202020204" pitchFamily="34" charset="0"/>
              </a:defRPr>
            </a:lvl1pPr>
          </a:lstStyle>
          <a:p>
            <a:fld id="{A50CD39D-89B0-4C68-805A-35C75A7C20C8}" type="datetimeFigureOut">
              <a:rPr lang="en-US" smtClean="0"/>
              <a:pPr/>
              <a:t>6/17/2025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0</a:t>
            </a:fld>
            <a:endParaRPr lang="en-US" dirty="0"/>
          </a:p>
        </p:txBody>
      </p:sp>
    </p:spTree>
    <p:extLst>
      <p:ext uri="{BB962C8B-B14F-4D97-AF65-F5344CB8AC3E}">
        <p14:creationId xmlns:p14="http://schemas.microsoft.com/office/powerpoint/2010/main" val="2294831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3493273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383364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2741323-3582-4FF2-A96E-F4774A7DFFBF}" type="slidenum">
              <a:rPr lang="en-US" smtClean="0"/>
              <a:t>3</a:t>
            </a:fld>
            <a:endParaRPr lang="en-US" dirty="0"/>
          </a:p>
        </p:txBody>
      </p:sp>
    </p:spTree>
    <p:extLst>
      <p:ext uri="{BB962C8B-B14F-4D97-AF65-F5344CB8AC3E}">
        <p14:creationId xmlns:p14="http://schemas.microsoft.com/office/powerpoint/2010/main" val="3346077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p:cNvSpPr>
            <a:spLocks noGrp="1"/>
          </p:cNvSpPr>
          <p:nvPr>
            <p:ph type="sldNum" sz="quarter" idx="5"/>
          </p:nvPr>
        </p:nvSpPr>
        <p:spPr/>
        <p:txBody>
          <a:bodyPr/>
          <a:lstStyle/>
          <a:p>
            <a:fld id="{32741323-3582-4FF2-A96E-F4774A7DFFBF}" type="slidenum">
              <a:rPr lang="en-US" smtClean="0"/>
              <a:t>4</a:t>
            </a:fld>
            <a:endParaRPr lang="en-US" dirty="0"/>
          </a:p>
        </p:txBody>
      </p:sp>
    </p:spTree>
    <p:extLst>
      <p:ext uri="{BB962C8B-B14F-4D97-AF65-F5344CB8AC3E}">
        <p14:creationId xmlns:p14="http://schemas.microsoft.com/office/powerpoint/2010/main" val="4164498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4CDE2-A10D-8A25-926B-16376E369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DFD2C-A7CE-2B21-F045-5E7B5F00D2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0F6E3-E70E-D37E-BBB8-FE807C81E1A5}"/>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6763C48-F04D-BB75-9A29-1D45C8762209}"/>
              </a:ext>
            </a:extLst>
          </p:cNvPr>
          <p:cNvSpPr>
            <a:spLocks noGrp="1"/>
          </p:cNvSpPr>
          <p:nvPr>
            <p:ph type="sldNum" sz="quarter" idx="5"/>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3727271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2B774-FAC5-97A6-E560-5658A05C0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85543-85DF-4284-9E20-7DCE893A7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167F-D207-8AE8-59DC-4F8B248D9039}"/>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D75413AE-F415-2CB1-693B-787187689262}"/>
              </a:ext>
            </a:extLst>
          </p:cNvPr>
          <p:cNvSpPr>
            <a:spLocks noGrp="1"/>
          </p:cNvSpPr>
          <p:nvPr>
            <p:ph type="sldNum" sz="quarter" idx="5"/>
          </p:nvPr>
        </p:nvSpPr>
        <p:spPr/>
        <p:txBody>
          <a:bodyPr/>
          <a:lstStyle/>
          <a:p>
            <a:fld id="{32741323-3582-4FF2-A96E-F4774A7DFFBF}" type="slidenum">
              <a:rPr lang="en-US" smtClean="0"/>
              <a:t>6</a:t>
            </a:fld>
            <a:endParaRPr lang="en-US" dirty="0"/>
          </a:p>
        </p:txBody>
      </p:sp>
    </p:spTree>
    <p:extLst>
      <p:ext uri="{BB962C8B-B14F-4D97-AF65-F5344CB8AC3E}">
        <p14:creationId xmlns:p14="http://schemas.microsoft.com/office/powerpoint/2010/main" val="1981851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27AC2-BE0D-969F-DF11-9E53BA307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3E299-BF7E-9AD2-8088-55240244F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E79FAE-DC31-493E-387E-11E20AA26F67}"/>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0988ECE3-B467-47D5-7D46-71C75112C918}"/>
              </a:ext>
            </a:extLst>
          </p:cNvPr>
          <p:cNvSpPr>
            <a:spLocks noGrp="1"/>
          </p:cNvSpPr>
          <p:nvPr>
            <p:ph type="sldNum" sz="quarter" idx="5"/>
          </p:nvPr>
        </p:nvSpPr>
        <p:spPr/>
        <p:txBody>
          <a:bodyPr/>
          <a:lstStyle/>
          <a:p>
            <a:fld id="{32741323-3582-4FF2-A96E-F4774A7DFFBF}" type="slidenum">
              <a:rPr lang="en-US" smtClean="0"/>
              <a:t>7</a:t>
            </a:fld>
            <a:endParaRPr lang="en-US" dirty="0"/>
          </a:p>
        </p:txBody>
      </p:sp>
    </p:spTree>
    <p:extLst>
      <p:ext uri="{BB962C8B-B14F-4D97-AF65-F5344CB8AC3E}">
        <p14:creationId xmlns:p14="http://schemas.microsoft.com/office/powerpoint/2010/main" val="2839382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1AC1-A8D0-DA6F-A240-755E69B82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2FDAC-D1A5-7755-0AC3-0A6EAF311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780AC-D80F-A803-C2D0-195C86DE2BB6}"/>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9C0BCD48-592F-5B89-6C5F-865713669019}"/>
              </a:ext>
            </a:extLst>
          </p:cNvPr>
          <p:cNvSpPr>
            <a:spLocks noGrp="1"/>
          </p:cNvSpPr>
          <p:nvPr>
            <p:ph type="sldNum" sz="quarter" idx="5"/>
          </p:nvPr>
        </p:nvSpPr>
        <p:spPr/>
        <p:txBody>
          <a:bodyPr/>
          <a:lstStyle/>
          <a:p>
            <a:fld id="{32741323-3582-4FF2-A96E-F4774A7DFFBF}" type="slidenum">
              <a:rPr lang="en-US" smtClean="0"/>
              <a:t>8</a:t>
            </a:fld>
            <a:endParaRPr lang="en-US" dirty="0"/>
          </a:p>
        </p:txBody>
      </p:sp>
    </p:spTree>
    <p:extLst>
      <p:ext uri="{BB962C8B-B14F-4D97-AF65-F5344CB8AC3E}">
        <p14:creationId xmlns:p14="http://schemas.microsoft.com/office/powerpoint/2010/main" val="1927827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71B5-D8E7-CC01-B7B2-CB37234AA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3FF41-5448-4E9B-547F-46EEBB7B8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EC433-B897-61D3-220C-157E6E9FA1A5}"/>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BB4718AC-AC34-4A44-84A5-69FC9BF197EF}"/>
              </a:ext>
            </a:extLst>
          </p:cNvPr>
          <p:cNvSpPr>
            <a:spLocks noGrp="1"/>
          </p:cNvSpPr>
          <p:nvPr>
            <p:ph type="sldNum" sz="quarter" idx="5"/>
          </p:nvPr>
        </p:nvSpPr>
        <p:spPr/>
        <p:txBody>
          <a:bodyPr/>
          <a:lstStyle/>
          <a:p>
            <a:fld id="{32741323-3582-4FF2-A96E-F4774A7DFFBF}" type="slidenum">
              <a:rPr lang="en-US" smtClean="0"/>
              <a:t>9</a:t>
            </a:fld>
            <a:endParaRPr lang="en-US" dirty="0"/>
          </a:p>
        </p:txBody>
      </p:sp>
    </p:spTree>
    <p:extLst>
      <p:ext uri="{BB962C8B-B14F-4D97-AF65-F5344CB8AC3E}">
        <p14:creationId xmlns:p14="http://schemas.microsoft.com/office/powerpoint/2010/main" val="3770063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44E98-BCF0-D8A6-AACB-6FD7C1F1F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FE436-44C8-952A-780A-16A0C7650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F9068-7AB8-E2A3-443F-B3D9184054D9}"/>
              </a:ext>
            </a:extLst>
          </p:cNvPr>
          <p:cNvSpPr>
            <a:spLocks noGrp="1"/>
          </p:cNvSpPr>
          <p:nvPr>
            <p:ph type="body" idx="1"/>
          </p:nvPr>
        </p:nvSpPr>
        <p:spPr/>
        <p:txBody>
          <a:bodyPr/>
          <a:lstStyle/>
          <a:p>
            <a:pPr marL="0" lvl="0" indent="0">
              <a:buFont typeface="Arial" panose="020B0604020202020204" pitchFamily="34" charset="0"/>
              <a:buNone/>
            </a:pPr>
            <a:endParaRPr lang="en-US" sz="1200" b="0" kern="1200" dirty="0">
              <a:solidFill>
                <a:srgbClr val="FF0000"/>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20B45409-8868-16B9-2690-E154CFA22C8C}"/>
              </a:ext>
            </a:extLst>
          </p:cNvPr>
          <p:cNvSpPr>
            <a:spLocks noGrp="1"/>
          </p:cNvSpPr>
          <p:nvPr>
            <p:ph type="sldNum" sz="quarter" idx="5"/>
          </p:nvPr>
        </p:nvSpPr>
        <p:spPr/>
        <p:txBody>
          <a:bodyPr/>
          <a:lstStyle/>
          <a:p>
            <a:fld id="{32741323-3582-4FF2-A96E-F4774A7DFFBF}" type="slidenum">
              <a:rPr lang="en-US" smtClean="0"/>
              <a:t>10</a:t>
            </a:fld>
            <a:endParaRPr lang="en-US" dirty="0"/>
          </a:p>
        </p:txBody>
      </p:sp>
    </p:spTree>
    <p:extLst>
      <p:ext uri="{BB962C8B-B14F-4D97-AF65-F5344CB8AC3E}">
        <p14:creationId xmlns:p14="http://schemas.microsoft.com/office/powerpoint/2010/main" val="3665591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C022-CE1B-F377-7C70-0CA83383D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9F1DB-DD78-B50F-5A97-1618F9FBE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23996-797F-7F66-FCEC-2ABB11D0A2FE}"/>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3A3FA9E2-835E-4284-A4BB-E9F645543B4E}"/>
              </a:ext>
            </a:extLst>
          </p:cNvPr>
          <p:cNvSpPr>
            <a:spLocks noGrp="1"/>
          </p:cNvSpPr>
          <p:nvPr>
            <p:ph type="sldNum" sz="quarter" idx="5"/>
          </p:nvPr>
        </p:nvSpPr>
        <p:spPr/>
        <p:txBody>
          <a:bodyPr/>
          <a:lstStyle/>
          <a:p>
            <a:fld id="{32741323-3582-4FF2-A96E-F4774A7DFFBF}" type="slidenum">
              <a:rPr lang="en-US" smtClean="0"/>
              <a:t>11</a:t>
            </a:fld>
            <a:endParaRPr lang="en-US" dirty="0"/>
          </a:p>
        </p:txBody>
      </p:sp>
    </p:spTree>
    <p:extLst>
      <p:ext uri="{BB962C8B-B14F-4D97-AF65-F5344CB8AC3E}">
        <p14:creationId xmlns:p14="http://schemas.microsoft.com/office/powerpoint/2010/main" val="102845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945C9-8690-03F9-E969-FAF1CAA14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458D4-B300-6174-1C40-E67B6B1D8E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55278-F75C-540E-9030-5FD65498B3B0}"/>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E9434B47-5221-B740-5257-554419135FE5}"/>
              </a:ext>
            </a:extLst>
          </p:cNvPr>
          <p:cNvSpPr>
            <a:spLocks noGrp="1"/>
          </p:cNvSpPr>
          <p:nvPr>
            <p:ph type="sldNum" sz="quarter" idx="5"/>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979263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F14A-48AE-8FF9-DA7D-BE37EA29A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F4DE7-EF5C-52DB-A53F-53768FF798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7493E0-6B3C-1210-F4FB-13BF489D6FD0}"/>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A8BA2FD6-2FA8-B322-6CB4-35FCD5D4DCF9}"/>
              </a:ext>
            </a:extLst>
          </p:cNvPr>
          <p:cNvSpPr>
            <a:spLocks noGrp="1"/>
          </p:cNvSpPr>
          <p:nvPr>
            <p:ph type="sldNum" sz="quarter" idx="5"/>
          </p:nvPr>
        </p:nvSpPr>
        <p:spPr/>
        <p:txBody>
          <a:bodyPr/>
          <a:lstStyle/>
          <a:p>
            <a:fld id="{32741323-3582-4FF2-A96E-F4774A7DFFBF}" type="slidenum">
              <a:rPr lang="en-US" smtClean="0"/>
              <a:t>13</a:t>
            </a:fld>
            <a:endParaRPr lang="en-US" dirty="0"/>
          </a:p>
        </p:txBody>
      </p:sp>
    </p:spTree>
    <p:extLst>
      <p:ext uri="{BB962C8B-B14F-4D97-AF65-F5344CB8AC3E}">
        <p14:creationId xmlns:p14="http://schemas.microsoft.com/office/powerpoint/2010/main" val="242502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4D85-2630-7F2B-1159-D56ED27E6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16733-A00D-A097-07F7-499E85853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78E50-C904-ED5C-9BA2-2DF54B8B0E1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CE63DC9D-3CBB-B17D-DB4B-C97CEEC96966}"/>
              </a:ext>
            </a:extLst>
          </p:cNvPr>
          <p:cNvSpPr>
            <a:spLocks noGrp="1"/>
          </p:cNvSpPr>
          <p:nvPr>
            <p:ph type="sldNum" sz="quarter" idx="5"/>
          </p:nvPr>
        </p:nvSpPr>
        <p:spPr/>
        <p:txBody>
          <a:bodyPr/>
          <a:lstStyle/>
          <a:p>
            <a:fld id="{32741323-3582-4FF2-A96E-F4774A7DFFBF}" type="slidenum">
              <a:rPr lang="en-US" smtClean="0"/>
              <a:t>14</a:t>
            </a:fld>
            <a:endParaRPr lang="en-US" dirty="0"/>
          </a:p>
        </p:txBody>
      </p:sp>
    </p:spTree>
    <p:extLst>
      <p:ext uri="{BB962C8B-B14F-4D97-AF65-F5344CB8AC3E}">
        <p14:creationId xmlns:p14="http://schemas.microsoft.com/office/powerpoint/2010/main" val="4000060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0A85F-4754-214E-0B00-16FB83CCA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7FD64-ADA0-E96F-308C-AE4026018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57CB6-7D52-FC09-B922-6F8AA2379B4F}"/>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9BD43A3E-CC30-FB44-F4B7-F9C836B5BD73}"/>
              </a:ext>
            </a:extLst>
          </p:cNvPr>
          <p:cNvSpPr>
            <a:spLocks noGrp="1"/>
          </p:cNvSpPr>
          <p:nvPr>
            <p:ph type="sldNum" sz="quarter" idx="5"/>
          </p:nvPr>
        </p:nvSpPr>
        <p:spPr/>
        <p:txBody>
          <a:bodyPr/>
          <a:lstStyle/>
          <a:p>
            <a:fld id="{32741323-3582-4FF2-A96E-F4774A7DFFBF}" type="slidenum">
              <a:rPr lang="en-US" smtClean="0"/>
              <a:t>15</a:t>
            </a:fld>
            <a:endParaRPr lang="en-US" dirty="0"/>
          </a:p>
        </p:txBody>
      </p:sp>
    </p:spTree>
    <p:extLst>
      <p:ext uri="{BB962C8B-B14F-4D97-AF65-F5344CB8AC3E}">
        <p14:creationId xmlns:p14="http://schemas.microsoft.com/office/powerpoint/2010/main" val="915642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F579B-95D5-AFEA-E980-516BDA343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D314D-23EA-76A8-7AF4-C6D760E4AE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EB11C-D1ED-B49C-FEEC-989DAA3F70FB}"/>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D505534B-0D16-9E61-8329-BA9A1BDBF710}"/>
              </a:ext>
            </a:extLst>
          </p:cNvPr>
          <p:cNvSpPr>
            <a:spLocks noGrp="1"/>
          </p:cNvSpPr>
          <p:nvPr>
            <p:ph type="sldNum" sz="quarter" idx="5"/>
          </p:nvPr>
        </p:nvSpPr>
        <p:spPr/>
        <p:txBody>
          <a:bodyPr/>
          <a:lstStyle/>
          <a:p>
            <a:fld id="{32741323-3582-4FF2-A96E-F4774A7DFFBF}" type="slidenum">
              <a:rPr lang="en-US" smtClean="0"/>
              <a:t>16</a:t>
            </a:fld>
            <a:endParaRPr lang="en-US" dirty="0"/>
          </a:p>
        </p:txBody>
      </p:sp>
    </p:spTree>
    <p:extLst>
      <p:ext uri="{BB962C8B-B14F-4D97-AF65-F5344CB8AC3E}">
        <p14:creationId xmlns:p14="http://schemas.microsoft.com/office/powerpoint/2010/main" val="3294215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5FD47-32A0-8D75-3AE2-2DA9B2AD3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AAEE1-96A1-F38C-BF02-C50E1024B4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BC289-C2DE-4043-04A4-8E78AC7EDF55}"/>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793A3A3F-713A-A7B0-80A7-A2AC7BF68D97}"/>
              </a:ext>
            </a:extLst>
          </p:cNvPr>
          <p:cNvSpPr>
            <a:spLocks noGrp="1"/>
          </p:cNvSpPr>
          <p:nvPr>
            <p:ph type="sldNum" sz="quarter" idx="5"/>
          </p:nvPr>
        </p:nvSpPr>
        <p:spPr/>
        <p:txBody>
          <a:bodyPr/>
          <a:lstStyle/>
          <a:p>
            <a:fld id="{32741323-3582-4FF2-A96E-F4774A7DFFBF}" type="slidenum">
              <a:rPr lang="en-US" smtClean="0"/>
              <a:t>17</a:t>
            </a:fld>
            <a:endParaRPr lang="en-US" dirty="0"/>
          </a:p>
        </p:txBody>
      </p:sp>
    </p:spTree>
    <p:extLst>
      <p:ext uri="{BB962C8B-B14F-4D97-AF65-F5344CB8AC3E}">
        <p14:creationId xmlns:p14="http://schemas.microsoft.com/office/powerpoint/2010/main" val="3358598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4655C-86A6-7CA2-25E8-87AE4AF56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556A1-0124-BAE1-C9C9-8EE107DDA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83C7A-7E5A-72D7-192D-0DCC363F2526}"/>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182985C8-B4AC-D25E-A05A-80EA88E85EC0}"/>
              </a:ext>
            </a:extLst>
          </p:cNvPr>
          <p:cNvSpPr>
            <a:spLocks noGrp="1"/>
          </p:cNvSpPr>
          <p:nvPr>
            <p:ph type="sldNum" sz="quarter" idx="5"/>
          </p:nvPr>
        </p:nvSpPr>
        <p:spPr/>
        <p:txBody>
          <a:bodyPr/>
          <a:lstStyle/>
          <a:p>
            <a:fld id="{32741323-3582-4FF2-A96E-F4774A7DFFBF}" type="slidenum">
              <a:rPr lang="en-US" smtClean="0"/>
              <a:t>18</a:t>
            </a:fld>
            <a:endParaRPr lang="en-US" dirty="0"/>
          </a:p>
        </p:txBody>
      </p:sp>
    </p:spTree>
    <p:extLst>
      <p:ext uri="{BB962C8B-B14F-4D97-AF65-F5344CB8AC3E}">
        <p14:creationId xmlns:p14="http://schemas.microsoft.com/office/powerpoint/2010/main" val="306880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3B09-CCC3-2F6E-3FC3-C295439EA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C3A53-C06D-1819-DF60-FC5917DA2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BC6EF-9130-518B-480F-85B1722274D1}"/>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113A405C-A976-29FB-225C-E3F13E7DF783}"/>
              </a:ext>
            </a:extLst>
          </p:cNvPr>
          <p:cNvSpPr>
            <a:spLocks noGrp="1"/>
          </p:cNvSpPr>
          <p:nvPr>
            <p:ph type="sldNum" sz="quarter" idx="5"/>
          </p:nvPr>
        </p:nvSpPr>
        <p:spPr/>
        <p:txBody>
          <a:bodyPr/>
          <a:lstStyle/>
          <a:p>
            <a:fld id="{32741323-3582-4FF2-A96E-F4774A7DFFBF}" type="slidenum">
              <a:rPr lang="en-US" smtClean="0"/>
              <a:t>19</a:t>
            </a:fld>
            <a:endParaRPr lang="en-US" dirty="0"/>
          </a:p>
        </p:txBody>
      </p:sp>
    </p:spTree>
    <p:extLst>
      <p:ext uri="{BB962C8B-B14F-4D97-AF65-F5344CB8AC3E}">
        <p14:creationId xmlns:p14="http://schemas.microsoft.com/office/powerpoint/2010/main" val="4104285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530AD-D6EA-01A0-6299-950EE9CEF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923E8-E9B5-5585-777F-6B7C933F5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12C66-BE50-BF1B-4C7A-B8DD310012C9}"/>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AF8AA7DD-0D03-61DF-9D5B-39EB86924FA1}"/>
              </a:ext>
            </a:extLst>
          </p:cNvPr>
          <p:cNvSpPr>
            <a:spLocks noGrp="1"/>
          </p:cNvSpPr>
          <p:nvPr>
            <p:ph type="sldNum" sz="quarter" idx="5"/>
          </p:nvPr>
        </p:nvSpPr>
        <p:spPr/>
        <p:txBody>
          <a:bodyPr/>
          <a:lstStyle/>
          <a:p>
            <a:fld id="{32741323-3582-4FF2-A96E-F4774A7DFFBF}" type="slidenum">
              <a:rPr lang="en-US" smtClean="0"/>
              <a:t>20</a:t>
            </a:fld>
            <a:endParaRPr lang="en-US" dirty="0"/>
          </a:p>
        </p:txBody>
      </p:sp>
    </p:spTree>
    <p:extLst>
      <p:ext uri="{BB962C8B-B14F-4D97-AF65-F5344CB8AC3E}">
        <p14:creationId xmlns:p14="http://schemas.microsoft.com/office/powerpoint/2010/main" val="1902521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56009-1A90-6233-1B4E-84577C6CB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E5D55-EC78-47B2-64CB-940128E7E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70289-8DDF-2070-146C-4380C69B3B64}"/>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496C4BB2-267D-0D7F-85A0-FD42C89A75DB}"/>
              </a:ext>
            </a:extLst>
          </p:cNvPr>
          <p:cNvSpPr>
            <a:spLocks noGrp="1"/>
          </p:cNvSpPr>
          <p:nvPr>
            <p:ph type="sldNum" sz="quarter" idx="5"/>
          </p:nvPr>
        </p:nvSpPr>
        <p:spPr/>
        <p:txBody>
          <a:bodyPr/>
          <a:lstStyle/>
          <a:p>
            <a:fld id="{32741323-3582-4FF2-A96E-F4774A7DFFBF}" type="slidenum">
              <a:rPr lang="en-US" smtClean="0"/>
              <a:t>21</a:t>
            </a:fld>
            <a:endParaRPr lang="en-US" dirty="0"/>
          </a:p>
        </p:txBody>
      </p:sp>
    </p:spTree>
    <p:extLst>
      <p:ext uri="{BB962C8B-B14F-4D97-AF65-F5344CB8AC3E}">
        <p14:creationId xmlns:p14="http://schemas.microsoft.com/office/powerpoint/2010/main" val="1774756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7047D-DD17-A496-9424-AC54AA0E2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AD3BC-938B-2787-4E61-631DB81D4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67D6D-4B8E-B66A-482A-2B0ACC46E682}"/>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5CEF5C63-DD53-972D-C327-FA3A54987246}"/>
              </a:ext>
            </a:extLst>
          </p:cNvPr>
          <p:cNvSpPr>
            <a:spLocks noGrp="1"/>
          </p:cNvSpPr>
          <p:nvPr>
            <p:ph type="sldNum" sz="quarter" idx="5"/>
          </p:nvPr>
        </p:nvSpPr>
        <p:spPr/>
        <p:txBody>
          <a:bodyPr/>
          <a:lstStyle/>
          <a:p>
            <a:fld id="{32741323-3582-4FF2-A96E-F4774A7DFFBF}" type="slidenum">
              <a:rPr lang="en-US" smtClean="0"/>
              <a:t>22</a:t>
            </a:fld>
            <a:endParaRPr lang="en-US" dirty="0"/>
          </a:p>
        </p:txBody>
      </p:sp>
    </p:spTree>
    <p:extLst>
      <p:ext uri="{BB962C8B-B14F-4D97-AF65-F5344CB8AC3E}">
        <p14:creationId xmlns:p14="http://schemas.microsoft.com/office/powerpoint/2010/main" val="3538209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20F4C-9C04-A11B-03C2-35D04A333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2AE29-E410-749E-47F4-D29026812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C9DFD-E562-0E2F-5848-F723C9EE9EC1}"/>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AC880613-2544-BDF1-2C86-B65C0F1DEB2A}"/>
              </a:ext>
            </a:extLst>
          </p:cNvPr>
          <p:cNvSpPr>
            <a:spLocks noGrp="1"/>
          </p:cNvSpPr>
          <p:nvPr>
            <p:ph type="sldNum" sz="quarter" idx="5"/>
          </p:nvPr>
        </p:nvSpPr>
        <p:spPr/>
        <p:txBody>
          <a:bodyPr/>
          <a:lstStyle/>
          <a:p>
            <a:fld id="{32741323-3582-4FF2-A96E-F4774A7DFFBF}" type="slidenum">
              <a:rPr lang="en-US" smtClean="0"/>
              <a:t>23</a:t>
            </a:fld>
            <a:endParaRPr lang="en-US" dirty="0"/>
          </a:p>
        </p:txBody>
      </p:sp>
    </p:spTree>
    <p:extLst>
      <p:ext uri="{BB962C8B-B14F-4D97-AF65-F5344CB8AC3E}">
        <p14:creationId xmlns:p14="http://schemas.microsoft.com/office/powerpoint/2010/main" val="1848215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B24A4-3318-C7AD-4028-1E0000DE5E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BD81B-B19B-F598-9DE3-9A2FC4D27D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92728-F040-1232-D83E-D3D69AF1D3B0}"/>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CE0D3C23-606A-63F7-E41F-D235739FC8DC}"/>
              </a:ext>
            </a:extLst>
          </p:cNvPr>
          <p:cNvSpPr>
            <a:spLocks noGrp="1"/>
          </p:cNvSpPr>
          <p:nvPr>
            <p:ph type="sldNum" sz="quarter" idx="5"/>
          </p:nvPr>
        </p:nvSpPr>
        <p:spPr/>
        <p:txBody>
          <a:bodyPr/>
          <a:lstStyle/>
          <a:p>
            <a:fld id="{32741323-3582-4FF2-A96E-F4774A7DFFBF}" type="slidenum">
              <a:rPr lang="en-US" smtClean="0"/>
              <a:t>24</a:t>
            </a:fld>
            <a:endParaRPr lang="en-US" dirty="0"/>
          </a:p>
        </p:txBody>
      </p:sp>
    </p:spTree>
    <p:extLst>
      <p:ext uri="{BB962C8B-B14F-4D97-AF65-F5344CB8AC3E}">
        <p14:creationId xmlns:p14="http://schemas.microsoft.com/office/powerpoint/2010/main" val="2639153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FE92B-4A06-9FF4-82C9-383A54431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BF313-86CF-BB40-8849-4617CC55B6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5C894-6EBF-779C-3A9B-7C4EFD06015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B3FF50C1-ECF1-66E6-EDA1-098D949AD869}"/>
              </a:ext>
            </a:extLst>
          </p:cNvPr>
          <p:cNvSpPr>
            <a:spLocks noGrp="1"/>
          </p:cNvSpPr>
          <p:nvPr>
            <p:ph type="sldNum" sz="quarter" idx="5"/>
          </p:nvPr>
        </p:nvSpPr>
        <p:spPr/>
        <p:txBody>
          <a:bodyPr/>
          <a:lstStyle/>
          <a:p>
            <a:fld id="{32741323-3582-4FF2-A96E-F4774A7DFFBF}" type="slidenum">
              <a:rPr lang="en-US" smtClean="0"/>
              <a:t>25</a:t>
            </a:fld>
            <a:endParaRPr lang="en-US" dirty="0"/>
          </a:p>
        </p:txBody>
      </p:sp>
    </p:spTree>
    <p:extLst>
      <p:ext uri="{BB962C8B-B14F-4D97-AF65-F5344CB8AC3E}">
        <p14:creationId xmlns:p14="http://schemas.microsoft.com/office/powerpoint/2010/main" val="581731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497D3-266F-765A-05EF-BEFFC692E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22A01-7431-DBED-0043-23518DAE3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F2C27-F061-31FF-8EE0-88198F8531C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92BAA857-D5C3-76C2-ED09-7E7B39901524}"/>
              </a:ext>
            </a:extLst>
          </p:cNvPr>
          <p:cNvSpPr>
            <a:spLocks noGrp="1"/>
          </p:cNvSpPr>
          <p:nvPr>
            <p:ph type="sldNum" sz="quarter" idx="5"/>
          </p:nvPr>
        </p:nvSpPr>
        <p:spPr/>
        <p:txBody>
          <a:bodyPr/>
          <a:lstStyle/>
          <a:p>
            <a:fld id="{32741323-3582-4FF2-A96E-F4774A7DFFBF}" type="slidenum">
              <a:rPr lang="en-US" smtClean="0"/>
              <a:t>26</a:t>
            </a:fld>
            <a:endParaRPr lang="en-US" dirty="0"/>
          </a:p>
        </p:txBody>
      </p:sp>
    </p:spTree>
    <p:extLst>
      <p:ext uri="{BB962C8B-B14F-4D97-AF65-F5344CB8AC3E}">
        <p14:creationId xmlns:p14="http://schemas.microsoft.com/office/powerpoint/2010/main" val="1785249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92584-8FF5-DAB0-4768-22C7D9EA2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5F08F-1AFC-04A3-3AAC-F972C58AA8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9060E-81E5-DA8D-1693-8F55DF222F13}"/>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49BA449C-F56F-7310-DFB5-4BCA05D0AF53}"/>
              </a:ext>
            </a:extLst>
          </p:cNvPr>
          <p:cNvSpPr>
            <a:spLocks noGrp="1"/>
          </p:cNvSpPr>
          <p:nvPr>
            <p:ph type="sldNum" sz="quarter" idx="5"/>
          </p:nvPr>
        </p:nvSpPr>
        <p:spPr/>
        <p:txBody>
          <a:bodyPr/>
          <a:lstStyle/>
          <a:p>
            <a:fld id="{32741323-3582-4FF2-A96E-F4774A7DFFBF}" type="slidenum">
              <a:rPr lang="en-US" smtClean="0"/>
              <a:t>27</a:t>
            </a:fld>
            <a:endParaRPr lang="en-US" dirty="0"/>
          </a:p>
        </p:txBody>
      </p:sp>
    </p:spTree>
    <p:extLst>
      <p:ext uri="{BB962C8B-B14F-4D97-AF65-F5344CB8AC3E}">
        <p14:creationId xmlns:p14="http://schemas.microsoft.com/office/powerpoint/2010/main" val="138481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28</a:t>
            </a:fld>
            <a:endParaRPr lang="en-US" dirty="0"/>
          </a:p>
        </p:txBody>
      </p:sp>
    </p:spTree>
    <p:extLst>
      <p:ext uri="{BB962C8B-B14F-4D97-AF65-F5344CB8AC3E}">
        <p14:creationId xmlns:p14="http://schemas.microsoft.com/office/powerpoint/2010/main" val="28800643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29</a:t>
            </a:fld>
            <a:endParaRPr lang="en-US" dirty="0"/>
          </a:p>
        </p:txBody>
      </p:sp>
    </p:spTree>
    <p:extLst>
      <p:ext uri="{BB962C8B-B14F-4D97-AF65-F5344CB8AC3E}">
        <p14:creationId xmlns:p14="http://schemas.microsoft.com/office/powerpoint/2010/main" val="500080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44E6-04B1-277E-5E5D-4DBDF95F6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9D65B-2F53-A11D-BF2E-5DDADE095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5BAB1-C103-EA45-728A-607FAF0ADF00}"/>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BA3DB56-6831-CAF0-930C-04D5D822F183}"/>
              </a:ext>
            </a:extLst>
          </p:cNvPr>
          <p:cNvSpPr>
            <a:spLocks noGrp="1"/>
          </p:cNvSpPr>
          <p:nvPr>
            <p:ph type="sldNum" sz="quarter" idx="5"/>
          </p:nvPr>
        </p:nvSpPr>
        <p:spPr/>
        <p:txBody>
          <a:bodyPr/>
          <a:lstStyle/>
          <a:p>
            <a:fld id="{F9F08466-AEA7-4FC0-9459-6A32F61DA297}" type="slidenum">
              <a:rPr lang="en-US" smtClean="0"/>
              <a:pPr/>
              <a:t>30</a:t>
            </a:fld>
            <a:endParaRPr lang="en-US" dirty="0"/>
          </a:p>
        </p:txBody>
      </p:sp>
    </p:spTree>
    <p:extLst>
      <p:ext uri="{BB962C8B-B14F-4D97-AF65-F5344CB8AC3E}">
        <p14:creationId xmlns:p14="http://schemas.microsoft.com/office/powerpoint/2010/main" val="27045346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62F72-D5A6-2780-078E-D2262C1B3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3325D-B88F-5406-1E3A-73B0D018FE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2AEA6-6F10-987B-433D-9B190A9BB41B}"/>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B9E3D14-871F-B7B2-4D57-867EE574CFE4}"/>
              </a:ext>
            </a:extLst>
          </p:cNvPr>
          <p:cNvSpPr>
            <a:spLocks noGrp="1"/>
          </p:cNvSpPr>
          <p:nvPr>
            <p:ph type="sldNum" sz="quarter" idx="5"/>
          </p:nvPr>
        </p:nvSpPr>
        <p:spPr/>
        <p:txBody>
          <a:bodyPr/>
          <a:lstStyle/>
          <a:p>
            <a:fld id="{F9F08466-AEA7-4FC0-9459-6A32F61DA297}" type="slidenum">
              <a:rPr lang="en-US" smtClean="0"/>
              <a:pPr/>
              <a:t>31</a:t>
            </a:fld>
            <a:endParaRPr lang="en-US" dirty="0"/>
          </a:p>
        </p:txBody>
      </p:sp>
    </p:spTree>
    <p:extLst>
      <p:ext uri="{BB962C8B-B14F-4D97-AF65-F5344CB8AC3E}">
        <p14:creationId xmlns:p14="http://schemas.microsoft.com/office/powerpoint/2010/main" val="361478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D98C-B606-6F60-BE8F-46BE978F7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CC62D-E734-EF91-30BE-110038F91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54F96-AA4B-EA3D-73A9-1AFCB3E1B8A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2A9954BB-D351-395F-BB05-B79F407A4FD7}"/>
              </a:ext>
            </a:extLst>
          </p:cNvPr>
          <p:cNvSpPr>
            <a:spLocks noGrp="1"/>
          </p:cNvSpPr>
          <p:nvPr>
            <p:ph type="sldNum" sz="quarter" idx="5"/>
          </p:nvPr>
        </p:nvSpPr>
        <p:spPr/>
        <p:txBody>
          <a:bodyPr/>
          <a:lstStyle/>
          <a:p>
            <a:fld id="{32741323-3582-4FF2-A96E-F4774A7DFFBF}" type="slidenum">
              <a:rPr lang="en-US" smtClean="0"/>
              <a:t>32</a:t>
            </a:fld>
            <a:endParaRPr lang="en-US" dirty="0"/>
          </a:p>
        </p:txBody>
      </p:sp>
    </p:spTree>
    <p:extLst>
      <p:ext uri="{BB962C8B-B14F-4D97-AF65-F5344CB8AC3E}">
        <p14:creationId xmlns:p14="http://schemas.microsoft.com/office/powerpoint/2010/main" val="27757995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33</a:t>
            </a:fld>
            <a:endParaRPr lang="en-US" dirty="0"/>
          </a:p>
        </p:txBody>
      </p:sp>
    </p:spTree>
    <p:extLst>
      <p:ext uri="{BB962C8B-B14F-4D97-AF65-F5344CB8AC3E}">
        <p14:creationId xmlns:p14="http://schemas.microsoft.com/office/powerpoint/2010/main" val="766774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CB767-8B7A-DE7B-DD7A-E52529292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951D7-50B2-A5ED-0AC7-C9E40946AE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AF8B7-C878-7893-37D1-11DF501CC58D}"/>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C4A57E45-F07C-0DB0-6E2E-085E6F960A68}"/>
              </a:ext>
            </a:extLst>
          </p:cNvPr>
          <p:cNvSpPr>
            <a:spLocks noGrp="1"/>
          </p:cNvSpPr>
          <p:nvPr>
            <p:ph type="sldNum" sz="quarter" idx="5"/>
          </p:nvPr>
        </p:nvSpPr>
        <p:spPr/>
        <p:txBody>
          <a:bodyPr/>
          <a:lstStyle/>
          <a:p>
            <a:fld id="{32741323-3582-4FF2-A96E-F4774A7DFFBF}" type="slidenum">
              <a:rPr lang="en-US" smtClean="0"/>
              <a:t>34</a:t>
            </a:fld>
            <a:endParaRPr lang="en-US" dirty="0"/>
          </a:p>
        </p:txBody>
      </p:sp>
    </p:spTree>
    <p:extLst>
      <p:ext uri="{BB962C8B-B14F-4D97-AF65-F5344CB8AC3E}">
        <p14:creationId xmlns:p14="http://schemas.microsoft.com/office/powerpoint/2010/main" val="3592075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1825-EBFC-D701-6F4C-7976A4014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1F05D-D54C-0141-2003-327E1BC7B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B00BF-8A8C-AA0E-C2F9-46BB8057AD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2935DB-2AA3-0A8E-DB36-CC1BFF14E940}"/>
              </a:ext>
            </a:extLst>
          </p:cNvPr>
          <p:cNvSpPr>
            <a:spLocks noGrp="1"/>
          </p:cNvSpPr>
          <p:nvPr>
            <p:ph type="sldNum" sz="quarter" idx="5"/>
          </p:nvPr>
        </p:nvSpPr>
        <p:spPr/>
        <p:txBody>
          <a:bodyPr/>
          <a:lstStyle/>
          <a:p>
            <a:fld id="{F9F08466-AEA7-4FC0-9459-6A32F61DA297}" type="slidenum">
              <a:rPr lang="en-US" smtClean="0"/>
              <a:pPr/>
              <a:t>35</a:t>
            </a:fld>
            <a:endParaRPr lang="en-US" dirty="0"/>
          </a:p>
        </p:txBody>
      </p:sp>
    </p:spTree>
    <p:extLst>
      <p:ext uri="{BB962C8B-B14F-4D97-AF65-F5344CB8AC3E}">
        <p14:creationId xmlns:p14="http://schemas.microsoft.com/office/powerpoint/2010/main" val="3983163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C8E32-9A1A-E3AA-C242-1E7A54E7D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23588-6E98-B709-2FE6-1DF456AC5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5C0C19-3DCE-365C-B600-7A54564338BE}"/>
              </a:ext>
            </a:extLst>
          </p:cNvPr>
          <p:cNvSpPr>
            <a:spLocks noGrp="1"/>
          </p:cNvSpPr>
          <p:nvPr>
            <p:ph type="body" idx="1"/>
          </p:nvPr>
        </p:nvSpPr>
        <p:spPr/>
        <p:txBody>
          <a:bodyPr/>
          <a:lstStyle/>
          <a:p>
            <a:pPr marL="0" indent="0">
              <a:spcBef>
                <a:spcPts val="1000"/>
              </a:spcBef>
              <a:spcAft>
                <a:spcPts val="1000"/>
              </a:spcAft>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4736B986-4DBA-CF60-9D8C-F9563D1D2F0E}"/>
              </a:ext>
            </a:extLst>
          </p:cNvPr>
          <p:cNvSpPr>
            <a:spLocks noGrp="1"/>
          </p:cNvSpPr>
          <p:nvPr>
            <p:ph type="sldNum" sz="quarter" idx="5"/>
          </p:nvPr>
        </p:nvSpPr>
        <p:spPr/>
        <p:txBody>
          <a:bodyPr/>
          <a:lstStyle/>
          <a:p>
            <a:fld id="{F9F08466-AEA7-4FC0-9459-6A32F61DA297}" type="slidenum">
              <a:rPr lang="en-US" smtClean="0"/>
              <a:pPr/>
              <a:t>36</a:t>
            </a:fld>
            <a:endParaRPr lang="en-US" dirty="0"/>
          </a:p>
        </p:txBody>
      </p:sp>
    </p:spTree>
    <p:extLst>
      <p:ext uri="{BB962C8B-B14F-4D97-AF65-F5344CB8AC3E}">
        <p14:creationId xmlns:p14="http://schemas.microsoft.com/office/powerpoint/2010/main" val="11949176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698C-973A-EC97-32AF-E6D3ADC86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03070-6CEB-3784-5FD8-E228ED629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8C71A-93A0-F98C-9634-9AA5B65A6D63}"/>
              </a:ext>
            </a:extLst>
          </p:cNvPr>
          <p:cNvSpPr>
            <a:spLocks noGrp="1"/>
          </p:cNvSpPr>
          <p:nvPr>
            <p:ph type="body" idx="1"/>
          </p:nvPr>
        </p:nvSpPr>
        <p:spPr/>
        <p:txBody>
          <a:bodyPr/>
          <a:lstStyle/>
          <a:p>
            <a:pPr marL="285750" indent="-285750">
              <a:spcBef>
                <a:spcPts val="1000"/>
              </a:spcBef>
              <a:spcAft>
                <a:spcPts val="1000"/>
              </a:spcAft>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88CA256-847C-FD81-5D74-61FD09032BED}"/>
              </a:ext>
            </a:extLst>
          </p:cNvPr>
          <p:cNvSpPr>
            <a:spLocks noGrp="1"/>
          </p:cNvSpPr>
          <p:nvPr>
            <p:ph type="sldNum" sz="quarter" idx="5"/>
          </p:nvPr>
        </p:nvSpPr>
        <p:spPr/>
        <p:txBody>
          <a:bodyPr/>
          <a:lstStyle/>
          <a:p>
            <a:fld id="{F9F08466-AEA7-4FC0-9459-6A32F61DA297}" type="slidenum">
              <a:rPr lang="en-US" smtClean="0"/>
              <a:pPr/>
              <a:t>37</a:t>
            </a:fld>
            <a:endParaRPr lang="en-US" dirty="0"/>
          </a:p>
        </p:txBody>
      </p:sp>
    </p:spTree>
    <p:extLst>
      <p:ext uri="{BB962C8B-B14F-4D97-AF65-F5344CB8AC3E}">
        <p14:creationId xmlns:p14="http://schemas.microsoft.com/office/powerpoint/2010/main" val="18810809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38</a:t>
            </a:fld>
            <a:endParaRPr lang="en-US" dirty="0"/>
          </a:p>
        </p:txBody>
      </p:sp>
    </p:spTree>
    <p:extLst>
      <p:ext uri="{BB962C8B-B14F-4D97-AF65-F5344CB8AC3E}">
        <p14:creationId xmlns:p14="http://schemas.microsoft.com/office/powerpoint/2010/main" val="2746586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bwMode="auto">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bwMode="black"/>
        <p:txBody>
          <a:bodyPr/>
          <a:lstStyle/>
          <a:p>
            <a:r>
              <a:rPr lang="en-US" dirty="0"/>
              <a:t>6/16/25</a:t>
            </a:r>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bwMode="black"/>
        <p:txBody>
          <a:bodyPr/>
          <a:lstStyle/>
          <a:p>
            <a:r>
              <a:rPr lang="en-US" dirty="0"/>
              <a:t>6/16/25</a:t>
            </a:r>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400">
                <a:solidFill>
                  <a:schemeClr val="tx2"/>
                </a:solidFill>
              </a:defRPr>
            </a:lvl1pPr>
          </a:lstStyle>
          <a:p>
            <a:r>
              <a:rPr lang="en-US" dirty="0"/>
              <a:t>mn.gov/commerce</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087526" y="1055204"/>
            <a:ext cx="6396957" cy="2109940"/>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57806" y="5878286"/>
            <a:ext cx="3774305" cy="541749"/>
          </a:xfrm>
          <a:prstGeom prst="rect">
            <a:avLst/>
          </a:prstGeom>
        </p:spPr>
      </p:pic>
      <p:sp>
        <p:nvSpPr>
          <p:cNvPr id="9" name="Footer Placeholder 4"/>
          <p:cNvSpPr>
            <a:spLocks noGrp="1"/>
          </p:cNvSpPr>
          <p:nvPr>
            <p:ph type="ftr" sz="quarter" idx="3"/>
          </p:nvPr>
        </p:nvSpPr>
        <p:spPr bwMode="black">
          <a:xfrm>
            <a:off x="6253560" y="6138332"/>
            <a:ext cx="5587647" cy="365125"/>
          </a:xfrm>
          <a:prstGeom prst="rect">
            <a:avLst/>
          </a:prstGeom>
        </p:spPr>
        <p:txBody>
          <a:bodyPr anchor="b"/>
          <a:lstStyle>
            <a:lvl1pPr algn="r">
              <a:defRPr sz="1200">
                <a:solidFill>
                  <a:schemeClr val="tx2"/>
                </a:solidFill>
              </a:defRPr>
            </a:lvl1pPr>
          </a:lstStyle>
          <a:p>
            <a:r>
              <a:rPr lang="en-US" dirty="0"/>
              <a:t>mn.gov/commerce</a:t>
            </a:r>
          </a:p>
        </p:txBody>
      </p:sp>
      <p:sp>
        <p:nvSpPr>
          <p:cNvPr id="6" name="Picture Placeholder 5"/>
          <p:cNvSpPr>
            <a:spLocks noGrp="1"/>
          </p:cNvSpPr>
          <p:nvPr>
            <p:ph type="pic" sz="quarter" idx="17"/>
          </p:nvPr>
        </p:nvSpPr>
        <p:spPr bwMode="gray">
          <a:xfrm>
            <a:off x="0" y="0"/>
            <a:ext cx="12192000" cy="3380732"/>
          </a:xfrm>
        </p:spPr>
        <p:txBody>
          <a:bodyPr/>
          <a:lstStyle/>
          <a:p>
            <a:r>
              <a:rPr lang="en-US" dirty="0"/>
              <a:t>Click icon to add picture</a:t>
            </a:r>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bwMode="gray">
          <a:xfrm>
            <a:off x="838200" y="1335088"/>
            <a:ext cx="10515600" cy="4841875"/>
          </a:xfrm>
        </p:spPr>
        <p:txBody>
          <a:bodyPr/>
          <a:lstStyle/>
          <a:p>
            <a:r>
              <a:rPr lang="en-US" dirty="0"/>
              <a:t>Click icon to add table</a:t>
            </a:r>
          </a:p>
        </p:txBody>
      </p:sp>
      <p:sp>
        <p:nvSpPr>
          <p:cNvPr id="4" name="Date Placeholder 3"/>
          <p:cNvSpPr>
            <a:spLocks noGrp="1"/>
          </p:cNvSpPr>
          <p:nvPr>
            <p:ph type="dt" sz="half" idx="10"/>
          </p:nvPr>
        </p:nvSpPr>
        <p:spPr bwMode="black"/>
        <p:txBody>
          <a:bodyPr/>
          <a:lstStyle/>
          <a:p>
            <a:r>
              <a:rPr lang="en-US" dirty="0"/>
              <a:t>6/16/25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bwMode="gray">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bwMode="black"/>
        <p:txBody>
          <a:bodyPr/>
          <a:lstStyle/>
          <a:p>
            <a:r>
              <a:rPr lang="en-US" dirty="0"/>
              <a:t>6/16/25</a:t>
            </a:r>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82463" y="211882"/>
            <a:ext cx="3234329" cy="1320134"/>
          </a:xfrm>
          <a:prstGeom prst="rect">
            <a:avLst/>
          </a:prstGeom>
        </p:spPr>
      </p:pic>
    </p:spTree>
    <p:extLst>
      <p:ext uri="{BB962C8B-B14F-4D97-AF65-F5344CB8AC3E}">
        <p14:creationId xmlns:p14="http://schemas.microsoft.com/office/powerpoint/2010/main" val="208225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bwMode="black"/>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bwMode="black"/>
        <p:txBody>
          <a:bodyPr/>
          <a:lstStyle/>
          <a:p>
            <a:r>
              <a:rPr lang="en-US" dirty="0"/>
              <a:t>6/16/25</a:t>
            </a:r>
          </a:p>
        </p:txBody>
      </p:sp>
      <p:sp>
        <p:nvSpPr>
          <p:cNvPr id="1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bwMode="black"/>
        <p:txBody>
          <a:bodyPr/>
          <a:lstStyle/>
          <a:p>
            <a:r>
              <a:rPr lang="en-US" dirty="0"/>
              <a:t>6/16/25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7"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0" name="Rectangle 9"/>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bwMode="auto">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bwMode="black"/>
        <p:txBody>
          <a:bodyPr/>
          <a:lstStyle/>
          <a:p>
            <a:r>
              <a:rPr lang="en-US" dirty="0"/>
              <a:t>6/16/25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bwMode="black"/>
        <p:txBody>
          <a:bodyPr/>
          <a:lstStyle/>
          <a:p>
            <a:r>
              <a:rPr lang="en-US" dirty="0"/>
              <a:t>6/16/25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7"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0"/>
            <a:ext cx="12192000" cy="1219198"/>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6233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9488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bwMode="black">
          <a:xfrm>
            <a:off x="838200" y="6356350"/>
            <a:ext cx="1358590" cy="365125"/>
          </a:xfrm>
        </p:spPr>
        <p:txBody>
          <a:bodyPr/>
          <a:lstStyle/>
          <a:p>
            <a:r>
              <a:rPr lang="en-US" dirty="0"/>
              <a:t>6/16/25</a:t>
            </a:r>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E15A7787-BC0B-4CAC-BB66-CD01848C33DB}" type="datetime1">
              <a:rPr lang="en-US" smtClean="0"/>
              <a:t>6/17/2025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460BA79C-816E-4A10-AE4E-1BA3E3CA4CEA}" type="datetime1">
              <a:rPr lang="en-US" smtClean="0"/>
              <a:t>6/17/2025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r>
              <a:rPr lang="en-US" dirty="0"/>
              <a:t>6/16/25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4E31F202-9ACB-44E5-A495-6F897DA01589}" type="datetime1">
              <a:rPr lang="en-US" smtClean="0"/>
              <a:t>6/17/2025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34803381-215B-4CA1-90FB-8D5A6533605F}" type="datetime1">
              <a:rPr lang="en-US" smtClean="0"/>
              <a:t>6/17/2025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bwMode="black">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bwMode="gray">
          <a:xfrm>
            <a:off x="7653566" y="1364826"/>
            <a:ext cx="4538434" cy="4538434"/>
          </a:xfrm>
        </p:spPr>
        <p:txBody>
          <a:bodyPr/>
          <a:lstStyle>
            <a:lvl1pPr>
              <a:buClr>
                <a:schemeClr val="tx1"/>
              </a:buClr>
              <a:defRPr>
                <a:solidFill>
                  <a:schemeClr val="tx1"/>
                </a:solidFill>
              </a:defRPr>
            </a:lvl1pPr>
          </a:lstStyle>
          <a:p>
            <a:r>
              <a:rPr lang="en-US" dirty="0"/>
              <a:t>Click icon to add picture</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18826E23-EEBF-46D8-98CE-A963E5FC9C1F}" type="datetime1">
              <a:rPr lang="en-US" smtClean="0"/>
              <a:t>6/17/2025</a:t>
            </a:fld>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bwMode="gray">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bwMode="gray">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bwMode="gray">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FDD96C2A-6597-43B1-8A58-85BFA8A21BD1}" type="datetime1">
              <a:rPr lang="en-US" smtClean="0"/>
              <a:t>6/17/2025</a:t>
            </a:fld>
            <a:endParaRPr lang="en-US" dirty="0"/>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bwMode="gray">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bwMode="gray">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bwMode="gray">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4276C2B7-5BA8-4251-B879-F6E1F7E767B7}" type="datetime1">
              <a:rPr lang="en-US" smtClean="0"/>
              <a:t>6/17/2025</a:t>
            </a:fld>
            <a:endParaRPr lang="en-US" dirty="0"/>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bg bwMode="gray">
      <p:bgRef idx="1001">
        <a:schemeClr val="bg1"/>
      </p:bgRef>
    </p:bg>
    <p:spTree>
      <p:nvGrpSpPr>
        <p:cNvPr id="1" name=""/>
        <p:cNvGrpSpPr/>
        <p:nvPr/>
      </p:nvGrpSpPr>
      <p:grpSpPr>
        <a:xfrm>
          <a:off x="0" y="0"/>
          <a:ext cx="0" cy="0"/>
          <a:chOff x="0" y="0"/>
          <a:chExt cx="0" cy="0"/>
        </a:xfrm>
      </p:grpSpPr>
      <p:sp>
        <p:nvSpPr>
          <p:cNvPr id="16"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0C407730-C006-473C-AC16-CA48BD326481}" type="datetime1">
              <a:rPr lang="en-US" smtClean="0"/>
              <a:t>6/17/2025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3"/>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bwMode="gray">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bwMode="black">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bwMode="gray">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E31C9879-819E-46F8-9C66-E2DD2E7DC356}" type="datetime1">
              <a:rPr lang="en-US" smtClean="0"/>
              <a:t>6/17/2025</a:t>
            </a:fld>
            <a:endParaRPr lang="en-US" dirty="0"/>
          </a:p>
        </p:txBody>
      </p:sp>
      <p:sp>
        <p:nvSpPr>
          <p:cNvPr id="2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bwMode="black"/>
        <p:txBody>
          <a:bodyPr/>
          <a:lstStyle/>
          <a:p>
            <a:fld id="{E05E7C41-3F6C-431C-B75A-82C744D1FDCC}" type="datetime1">
              <a:rPr lang="en-US" smtClean="0"/>
              <a:t>6/17/2025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auto">
          <a:xfrm>
            <a:off x="0" y="-20425"/>
            <a:ext cx="12192000" cy="1236448"/>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2E8703DE-DB3B-4B5C-A0E7-5953C91E1516}" type="datetime1">
              <a:rPr lang="en-US" smtClean="0"/>
              <a:t>6/17/2025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Picture Placeholder 2"/>
          <p:cNvSpPr>
            <a:spLocks noGrp="1"/>
          </p:cNvSpPr>
          <p:nvPr>
            <p:ph type="pic" sz="quarter" idx="13" hasCustomPrompt="1"/>
          </p:nvPr>
        </p:nvSpPr>
        <p:spPr bwMode="gray">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bwMode="black">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bwMode="black">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bwMode="black"/>
        <p:txBody>
          <a:bodyPr/>
          <a:lstStyle/>
          <a:p>
            <a:fld id="{73F80013-6589-4390-A80E-C0C64632FA5B}" type="datetime1">
              <a:rPr lang="en-US" smtClean="0"/>
              <a:t>6/17/2025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8"/>
          </a:xfrm>
        </p:spPr>
        <p:txBody>
          <a:bodyPr/>
          <a:lstStyle/>
          <a:p>
            <a:r>
              <a:rPr lang="en-US" dirty="0"/>
              <a:t>Click icon to add picture</a:t>
            </a:r>
          </a:p>
        </p:txBody>
      </p:sp>
      <p:sp>
        <p:nvSpPr>
          <p:cNvPr id="9" name="Title 1"/>
          <p:cNvSpPr>
            <a:spLocks noGrp="1"/>
          </p:cNvSpPr>
          <p:nvPr>
            <p:ph type="title" hasCustomPrompt="1"/>
          </p:nvPr>
        </p:nvSpPr>
        <p:spPr bwMode="auto">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1045112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dirty="0"/>
              <a:t>Click icon to add picture</a:t>
            </a:r>
          </a:p>
        </p:txBody>
      </p:sp>
      <p:sp>
        <p:nvSpPr>
          <p:cNvPr id="9" name="Title 1"/>
          <p:cNvSpPr>
            <a:spLocks noGrp="1"/>
          </p:cNvSpPr>
          <p:nvPr>
            <p:ph type="title" hasCustomPrompt="1"/>
          </p:nvPr>
        </p:nvSpPr>
        <p:spPr bwMode="gray">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3297887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dirty="0"/>
              <a:t>Click icon to add picture</a:t>
            </a:r>
          </a:p>
        </p:txBody>
      </p:sp>
      <p:sp>
        <p:nvSpPr>
          <p:cNvPr id="9" name="Title 1"/>
          <p:cNvSpPr>
            <a:spLocks noGrp="1"/>
          </p:cNvSpPr>
          <p:nvPr>
            <p:ph type="title" hasCustomPrompt="1"/>
          </p:nvPr>
        </p:nvSpPr>
        <p:spPr bwMode="auto">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Tree>
    <p:extLst>
      <p:ext uri="{BB962C8B-B14F-4D97-AF65-F5344CB8AC3E}">
        <p14:creationId xmlns:p14="http://schemas.microsoft.com/office/powerpoint/2010/main" val="1634237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bwMode="gray">
          <a:xfrm>
            <a:off x="2032000" y="2233262"/>
            <a:ext cx="8128000" cy="2966751"/>
          </a:xfrm>
        </p:spPr>
        <p:txBody>
          <a:bodyPr/>
          <a:lstStyle/>
          <a:p>
            <a:r>
              <a:rPr lang="en-US" dirty="0"/>
              <a:t>Click icon to add table</a:t>
            </a:r>
          </a:p>
        </p:txBody>
      </p:sp>
      <p:sp>
        <p:nvSpPr>
          <p:cNvPr id="8" name="Date Placeholder 4"/>
          <p:cNvSpPr>
            <a:spLocks noGrp="1"/>
          </p:cNvSpPr>
          <p:nvPr>
            <p:ph type="dt" sz="half" idx="11"/>
          </p:nvPr>
        </p:nvSpPr>
        <p:spPr bwMode="black">
          <a:xfrm>
            <a:off x="838200" y="6356350"/>
            <a:ext cx="1358590" cy="365125"/>
          </a:xfrm>
        </p:spPr>
        <p:txBody>
          <a:bodyPr/>
          <a:lstStyle/>
          <a:p>
            <a:fld id="{E5AB95A4-EC8E-4885-8A58-885226BBBE47}" type="datetime1">
              <a:rPr lang="en-US" smtClean="0"/>
              <a:t>6/17/2025</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bwMode="gray">
          <a:xfrm>
            <a:off x="2032000" y="2233262"/>
            <a:ext cx="8128000" cy="2966751"/>
          </a:xfrm>
        </p:spPr>
        <p:txBody>
          <a:bodyPr/>
          <a:lstStyle>
            <a:lvl1pPr>
              <a:buClr>
                <a:schemeClr val="accent2"/>
              </a:buClr>
              <a:defRPr>
                <a:solidFill>
                  <a:schemeClr val="bg1"/>
                </a:solidFill>
              </a:defRPr>
            </a:lvl1pPr>
          </a:lstStyle>
          <a:p>
            <a:r>
              <a:rPr lang="en-US" dirty="0"/>
              <a:t>Click icon to add table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36D649-262F-4DFB-8FFE-C40BAFC71578}" type="datetime1">
              <a:rPr lang="en-US" smtClean="0"/>
              <a:t>6/17/2025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5B8BB27F-3AB4-4CF5-908A-1591E05A2766}" type="datetime1">
              <a:rPr lang="en-US" smtClean="0"/>
              <a:t>6/17/2025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1"/>
          </p:nvPr>
        </p:nvSpPr>
        <p:spPr bwMode="white">
          <a:xfrm>
            <a:off x="838200" y="6356350"/>
            <a:ext cx="1358590" cy="365125"/>
          </a:xfrm>
        </p:spPr>
        <p:txBody>
          <a:bodyPr/>
          <a:lstStyle/>
          <a:p>
            <a:fld id="{F4EE8FE5-A84D-4583-8757-4DEE3BBA90EC}" type="datetime1">
              <a:rPr lang="en-US" smtClean="0"/>
              <a:t>6/17/2025</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8" name="Slide Number Placeholder 5"/>
          <p:cNvSpPr>
            <a:spLocks noGrp="1"/>
          </p:cNvSpPr>
          <p:nvPr>
            <p:ph type="sldNum" sz="quarter" idx="12"/>
          </p:nvPr>
        </p:nvSpPr>
        <p:spPr bwMode="white">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bwMode="black">
          <a:xfrm>
            <a:off x="838200" y="6356350"/>
            <a:ext cx="1358590" cy="365125"/>
          </a:xfrm>
        </p:spPr>
        <p:txBody>
          <a:bodyPr/>
          <a:lstStyle/>
          <a:p>
            <a:fld id="{25B17CCB-B795-4B6C-B4DB-87AC16EE2374}" type="datetime1">
              <a:rPr lang="en-US" smtClean="0"/>
              <a:t>6/17/2025</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1" name="Slide Number Placeholder 6"/>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bwMode="black">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bwMode="gray">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7A05FB64-0083-4ACA-9E79-D9DAB33BEA39}" type="datetime1">
              <a:rPr lang="en-US" smtClean="0"/>
              <a:t>6/17/2025</a:t>
            </a:fld>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1FDAAD49-E3B7-45F6-8132-68CCFBBB60DE}" type="datetime1">
              <a:rPr lang="en-US" smtClean="0"/>
              <a:t>6/17/2025</a:t>
            </a:fld>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2AB4799-8E9F-4D66-9571-7F8466E8BB76}" type="datetime1">
              <a:rPr lang="en-US" smtClean="0"/>
              <a:t>6/17/2025</a:t>
            </a:fld>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07C36982-726F-4614-AF99-86E1A9043BBC}" type="datetime1">
              <a:rPr lang="en-US" smtClean="0"/>
              <a:t>6/17/2025</a:t>
            </a:fld>
            <a:endParaRPr lang="en-US" dirty="0"/>
          </a:p>
        </p:txBody>
      </p:sp>
      <p:sp>
        <p:nvSpPr>
          <p:cNvPr id="18"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bwMode="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Tree>
    <p:extLst>
      <p:ext uri="{BB962C8B-B14F-4D97-AF65-F5344CB8AC3E}">
        <p14:creationId xmlns:p14="http://schemas.microsoft.com/office/powerpoint/2010/main" val="40922583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bwMode="auto">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bwMode="auto">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Tree>
    <p:extLst>
      <p:ext uri="{BB962C8B-B14F-4D97-AF65-F5344CB8AC3E}">
        <p14:creationId xmlns:p14="http://schemas.microsoft.com/office/powerpoint/2010/main" val="2911004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Tree>
    <p:extLst>
      <p:ext uri="{BB962C8B-B14F-4D97-AF65-F5344CB8AC3E}">
        <p14:creationId xmlns:p14="http://schemas.microsoft.com/office/powerpoint/2010/main" val="2067717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62358065-04B1-48D3-A979-CDE4AD919E44}" type="datetime1">
              <a:rPr lang="en-US" smtClean="0"/>
              <a:t>6/17/2025</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bwMode="black"/>
        <p:txBody>
          <a:bodyPr/>
          <a:lstStyle/>
          <a:p>
            <a:fld id="{1F4994BA-110C-47EE-A7A5-840B18F9EF2E}" type="datetime1">
              <a:rPr lang="en-US" smtClean="0"/>
              <a:t>6/17/2025</a:t>
            </a:fld>
            <a:endParaRPr lang="en-US" dirty="0"/>
          </a:p>
        </p:txBody>
      </p:sp>
      <p:sp>
        <p:nvSpPr>
          <p:cNvPr id="5" name="Footer Placeholder 4"/>
          <p:cNvSpPr>
            <a:spLocks noGrp="1"/>
          </p:cNvSpPr>
          <p:nvPr>
            <p:ph type="ftr" sz="quarter" idx="12"/>
          </p:nvPr>
        </p:nvSpPr>
        <p:spPr bwMode="black"/>
        <p:txBody>
          <a:bodyPr/>
          <a:lstStyle>
            <a:lvl1pPr>
              <a:defRPr>
                <a:solidFill>
                  <a:schemeClr val="tx2"/>
                </a:solidFill>
              </a:defRPr>
            </a:lvl1pPr>
          </a:lstStyle>
          <a:p>
            <a:r>
              <a:rPr lang="en-US" dirty="0"/>
              <a:t>mn.gov/commerce</a:t>
            </a:r>
          </a:p>
        </p:txBody>
      </p:sp>
      <p:sp>
        <p:nvSpPr>
          <p:cNvPr id="4" name="Slide Number Placeholder 3"/>
          <p:cNvSpPr>
            <a:spLocks noGrp="1"/>
          </p:cNvSpPr>
          <p:nvPr>
            <p:ph type="sldNum" sz="quarter" idx="11"/>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bwMode="gray">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99C5C88-A1FC-4D5D-9DE1-F1EBEC0ADEB1}" type="datetime1">
              <a:rPr lang="en-US" smtClean="0"/>
              <a:t>6/17/2025</a:t>
            </a:fld>
            <a:endParaRPr lang="en-US" dirty="0"/>
          </a:p>
        </p:txBody>
      </p:sp>
      <p:sp>
        <p:nvSpPr>
          <p:cNvPr id="5" name="Footer Placeholder 4"/>
          <p:cNvSpPr>
            <a:spLocks noGrp="1"/>
          </p:cNvSpPr>
          <p:nvPr>
            <p:ph type="ftr" sz="quarter" idx="12"/>
          </p:nvPr>
        </p:nvSpPr>
        <p:spPr bwMode="white"/>
        <p:txBody>
          <a:bodyPr/>
          <a:lstStyle>
            <a:lvl1pPr>
              <a:defRPr>
                <a:solidFill>
                  <a:schemeClr val="tx2"/>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bwMode="blackGray">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bwMode="white">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Tree>
    <p:extLst>
      <p:ext uri="{BB962C8B-B14F-4D97-AF65-F5344CB8AC3E}">
        <p14:creationId xmlns:p14="http://schemas.microsoft.com/office/powerpoint/2010/main" val="14764473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bwMode="white">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2CFDC724-D859-4E04-97F5-934C8770D870}" type="datetime1">
              <a:rPr lang="en-US" smtClean="0"/>
              <a:t>6/17/2025</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2C6A117C-457F-40F0-9661-8F9B4D6B4146}" type="datetime1">
              <a:rPr lang="en-US" smtClean="0"/>
              <a:t>6/17/2025</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529324" y="271871"/>
            <a:ext cx="3234329" cy="1320134"/>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bwMode="auto">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black"/>
        <p:txBody>
          <a:bodyPr/>
          <a:lstStyle>
            <a:lvl1pPr>
              <a:defRPr>
                <a:solidFill>
                  <a:schemeClr val="tx2"/>
                </a:solidFill>
              </a:defRPr>
            </a:lvl1pPr>
          </a:lstStyle>
          <a:p>
            <a:fld id="{C5891D25-C0B0-42FB-B059-CC57680C7E00}" type="datetime1">
              <a:rPr lang="en-US" smtClean="0"/>
              <a:t>6/17/2025</a:t>
            </a:fld>
            <a:endParaRPr lang="en-US" dirty="0"/>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dirty="0"/>
              <a:t>mn.gov/commerce</a:t>
            </a:r>
          </a:p>
        </p:txBody>
      </p:sp>
      <p:sp>
        <p:nvSpPr>
          <p:cNvPr id="4" name="Slide Number Placeholder 3"/>
          <p:cNvSpPr>
            <a:spLocks noGrp="1"/>
          </p:cNvSpPr>
          <p:nvPr>
            <p:ph type="sldNum" sz="quarter" idx="11"/>
          </p:nvPr>
        </p:nvSpPr>
        <p:spPr bwMode="black"/>
        <p:txBody>
          <a:bodyPr/>
          <a:lstStyle>
            <a:lvl1pPr>
              <a:defRPr>
                <a:solidFill>
                  <a:schemeClr val="tx1"/>
                </a:solidFill>
              </a:defRPr>
            </a:lvl1pPr>
          </a:lstStyle>
          <a:p>
            <a:fld id="{48F63A3B-78C7-47BE-AE5E-E10140E04643}" type="slidenum">
              <a:rPr lang="en-US" smtClean="0"/>
              <a:pPr/>
              <a:t>‹#›</a:t>
            </a:fld>
            <a:endParaRPr lang="en-US" dirty="0"/>
          </a:p>
        </p:txBody>
      </p:sp>
      <p:sp>
        <p:nvSpPr>
          <p:cNvPr id="6" name="Rectangle 5"/>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94336" y="278136"/>
            <a:ext cx="3234329" cy="1320134"/>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r>
              <a:rPr lang="en-US" dirty="0"/>
              <a:t>12/9/2024</a:t>
            </a:r>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6.svg"/></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 Id="rId14" Type="http://schemas.openxmlformats.org/officeDocument/2006/relationships/image" Target="../media/image48.svg"/></Relationships>
</file>

<file path=ppt/slides/_rels/slide3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3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mailto:Adam.zoet@state.mn.us" TargetMode="External"/><Relationship Id="rId2" Type="http://schemas.openxmlformats.org/officeDocument/2006/relationships/notesSlide" Target="../notesSlides/notesSlide39.xml"/><Relationship Id="rId1" Type="http://schemas.openxmlformats.org/officeDocument/2006/relationships/slideLayout" Target="../slideLayouts/slideLayout49.xml"/><Relationship Id="rId4" Type="http://schemas.openxmlformats.org/officeDocument/2006/relationships/hyperlink" Target="mailto:gstaples@mendota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 Cost-Effectiveness Advisory Committee Meeting 7</a:t>
            </a:r>
            <a:br>
              <a:rPr lang="en-US" dirty="0"/>
            </a:br>
            <a:r>
              <a:rPr lang="en-US" sz="3300" dirty="0"/>
              <a:t>June 16, 2025</a:t>
            </a:r>
          </a:p>
        </p:txBody>
      </p:sp>
      <p:sp>
        <p:nvSpPr>
          <p:cNvPr id="3" name="Text Placeholder 2"/>
          <p:cNvSpPr>
            <a:spLocks noGrp="1"/>
          </p:cNvSpPr>
          <p:nvPr>
            <p:ph type="body" sz="quarter" idx="14"/>
          </p:nvPr>
        </p:nvSpPr>
        <p:spPr>
          <a:xfrm>
            <a:off x="2802466" y="5453287"/>
            <a:ext cx="6587067" cy="903062"/>
          </a:xfrm>
        </p:spPr>
        <p:txBody>
          <a:bodyPr>
            <a:noAutofit/>
          </a:bodyPr>
          <a:lstStyle/>
          <a:p>
            <a:r>
              <a:rPr lang="en-US" sz="1300" dirty="0"/>
              <a:t>Anthony Fryer| Commerce</a:t>
            </a:r>
          </a:p>
          <a:p>
            <a:r>
              <a:rPr lang="en-US" sz="1300" dirty="0"/>
              <a:t>Adam Zoet| Commerce</a:t>
            </a:r>
          </a:p>
          <a:p>
            <a:r>
              <a:rPr lang="en-US" sz="1300" dirty="0"/>
              <a:t>Grey Staples | Mendota Group, LLC</a:t>
            </a:r>
          </a:p>
          <a:p>
            <a:endParaRPr lang="en-US" sz="1300" dirty="0"/>
          </a:p>
        </p:txBody>
      </p:sp>
      <p:sp>
        <p:nvSpPr>
          <p:cNvPr id="4" name="Footer Placeholder 3"/>
          <p:cNvSpPr>
            <a:spLocks noGrp="1"/>
          </p:cNvSpPr>
          <p:nvPr>
            <p:ph type="ftr" sz="quarter" idx="3"/>
          </p:nvPr>
        </p:nvSpPr>
        <p:spPr/>
        <p:txBody>
          <a:bodyPr/>
          <a:lstStyle/>
          <a:p>
            <a:r>
              <a:rPr lang="en-US" dirty="0"/>
              <a:t>mn.gov/commerce</a:t>
            </a:r>
          </a:p>
        </p:txBody>
      </p:sp>
    </p:spTree>
    <p:extLst>
      <p:ext uri="{BB962C8B-B14F-4D97-AF65-F5344CB8AC3E}">
        <p14:creationId xmlns:p14="http://schemas.microsoft.com/office/powerpoint/2010/main" val="168690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300" b="1" dirty="0"/>
              <a:t>Agenda</a:t>
            </a:r>
          </a:p>
        </p:txBody>
      </p:sp>
      <p:graphicFrame>
        <p:nvGraphicFramePr>
          <p:cNvPr id="8" name="Content Placeholder 6" descr="Agenda"/>
          <p:cNvGraphicFramePr>
            <a:graphicFrameLocks noGrp="1"/>
          </p:cNvGraphicFramePr>
          <p:nvPr>
            <p:ph type="tbl" sz="quarter" idx="13"/>
            <p:extLst>
              <p:ext uri="{D42A27DB-BD31-4B8C-83A1-F6EECF244321}">
                <p14:modId xmlns:p14="http://schemas.microsoft.com/office/powerpoint/2010/main" val="417072954"/>
              </p:ext>
            </p:extLst>
          </p:nvPr>
        </p:nvGraphicFramePr>
        <p:xfrm>
          <a:off x="715448" y="1575774"/>
          <a:ext cx="10312215" cy="4420825"/>
        </p:xfrm>
        <a:graphic>
          <a:graphicData uri="http://schemas.openxmlformats.org/drawingml/2006/table">
            <a:tbl>
              <a:tblPr firstRow="1" bandRow="1">
                <a:tableStyleId>{C083E6E3-FA7D-4D7B-A595-EF9225AFEA82}</a:tableStyleId>
              </a:tblPr>
              <a:tblGrid>
                <a:gridCol w="1814027">
                  <a:extLst>
                    <a:ext uri="{9D8B030D-6E8A-4147-A177-3AD203B41FA5}">
                      <a16:colId xmlns:a16="http://schemas.microsoft.com/office/drawing/2014/main" val="20000"/>
                    </a:ext>
                  </a:extLst>
                </a:gridCol>
                <a:gridCol w="8498188">
                  <a:extLst>
                    <a:ext uri="{9D8B030D-6E8A-4147-A177-3AD203B41FA5}">
                      <a16:colId xmlns:a16="http://schemas.microsoft.com/office/drawing/2014/main" val="20001"/>
                    </a:ext>
                  </a:extLst>
                </a:gridCol>
              </a:tblGrid>
              <a:tr h="519385">
                <a:tc>
                  <a:txBody>
                    <a:bodyPr/>
                    <a:lstStyle/>
                    <a:p>
                      <a:pPr algn="ctr"/>
                      <a:r>
                        <a:rPr lang="en-US" sz="2000" dirty="0"/>
                        <a:t>Time</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US" sz="2000" dirty="0"/>
                        <a:t>Topic</a:t>
                      </a:r>
                    </a:p>
                  </a:txBody>
                  <a:tcPr marL="182880"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0"/>
                  </a:ext>
                </a:extLst>
              </a:tr>
              <a:tr h="0">
                <a:tc>
                  <a:txBody>
                    <a:bodyPr/>
                    <a:lstStyle/>
                    <a:p>
                      <a:pPr algn="ctr"/>
                      <a:r>
                        <a:rPr lang="en-US" sz="2000" dirty="0"/>
                        <a:t>1:00 – 1:10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Welcome</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07681">
                <a:tc>
                  <a:txBody>
                    <a:bodyPr/>
                    <a:lstStyle/>
                    <a:p>
                      <a:pPr algn="ctr"/>
                      <a:r>
                        <a:rPr lang="en-US" sz="2000" dirty="0"/>
                        <a:t>1:10 – 1:15</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Summary of CAC Feedback Following Meeting 6</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9358118"/>
                  </a:ext>
                </a:extLst>
              </a:tr>
              <a:tr h="0">
                <a:tc>
                  <a:txBody>
                    <a:bodyPr/>
                    <a:lstStyle/>
                    <a:p>
                      <a:pPr algn="ctr"/>
                      <a:r>
                        <a:rPr lang="en-US" sz="2000" dirty="0"/>
                        <a:t>1:15 – 1:25 </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Summary of Themes from Mendota Group’s Ad Hoc Utility Meetings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8961812"/>
                  </a:ext>
                </a:extLst>
              </a:tr>
              <a:tr h="0">
                <a:tc>
                  <a:txBody>
                    <a:bodyPr/>
                    <a:lstStyle/>
                    <a:p>
                      <a:pPr algn="ctr"/>
                      <a:r>
                        <a:rPr lang="en-US" sz="2000" dirty="0"/>
                        <a:t>1:25 – 1:55</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Progress Updating Utility and Non-Utility System Impacts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3496006"/>
                  </a:ext>
                </a:extLst>
              </a:tr>
              <a:tr h="0">
                <a:tc>
                  <a:txBody>
                    <a:bodyPr/>
                    <a:lstStyle/>
                    <a:p>
                      <a:pPr algn="ctr"/>
                      <a:r>
                        <a:rPr lang="en-US" sz="2000" dirty="0"/>
                        <a:t>1:55 - 2:00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BREAK</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0403697"/>
                  </a:ext>
                </a:extLst>
              </a:tr>
              <a:tr h="0">
                <a:tc>
                  <a:txBody>
                    <a:bodyPr/>
                    <a:lstStyle/>
                    <a:p>
                      <a:pPr algn="ctr"/>
                      <a:r>
                        <a:rPr lang="en-US" sz="2000" dirty="0"/>
                        <a:t>2:00 – 2:45</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Ashly McFarlane (MN ETA) Presentation on ETA Cost-Effectiveness Modeling</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07261768"/>
                  </a:ext>
                </a:extLst>
              </a:tr>
              <a:tr h="0">
                <a:tc>
                  <a:txBody>
                    <a:bodyPr/>
                    <a:lstStyle/>
                    <a:p>
                      <a:pPr algn="ctr"/>
                      <a:r>
                        <a:rPr lang="en-US" sz="2000" dirty="0"/>
                        <a:t>2:45 - 2:55</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Updates from CAC Members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72630530"/>
                  </a:ext>
                </a:extLst>
              </a:tr>
              <a:tr h="0">
                <a:tc>
                  <a:txBody>
                    <a:bodyPr/>
                    <a:lstStyle/>
                    <a:p>
                      <a:pPr algn="ctr"/>
                      <a:r>
                        <a:rPr lang="en-US" sz="2000" dirty="0"/>
                        <a:t>2:55 – 3:00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Next Steps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5237608"/>
                  </a:ext>
                </a:extLst>
              </a:tr>
            </a:tbl>
          </a:graphicData>
        </a:graphic>
      </p:graphicFrame>
      <p:sp>
        <p:nvSpPr>
          <p:cNvPr id="5" name="Footer Placeholder 4"/>
          <p:cNvSpPr>
            <a:spLocks noGrp="1"/>
          </p:cNvSpPr>
          <p:nvPr>
            <p:ph type="ftr" sz="quarter" idx="3"/>
          </p:nvPr>
        </p:nvSpPr>
        <p:spPr/>
        <p:txBody>
          <a:bodyPr/>
          <a:lstStyle/>
          <a:p>
            <a:r>
              <a:rPr lang="en-US" dirty="0"/>
              <a:t>mn.gov/commerce</a:t>
            </a:r>
          </a:p>
        </p:txBody>
      </p:sp>
      <p:sp>
        <p:nvSpPr>
          <p:cNvPr id="6" name="Slide Number Placeholder 5"/>
          <p:cNvSpPr>
            <a:spLocks noGrp="1"/>
          </p:cNvSpPr>
          <p:nvPr>
            <p:ph type="sldNum" sz="quarter" idx="12"/>
          </p:nvPr>
        </p:nvSpPr>
        <p:spPr/>
        <p:txBody>
          <a:bodyPr/>
          <a:lstStyle/>
          <a:p>
            <a:fld id="{8BE51F8C-6395-7442-9DA6-2B0151ED6A5B}" type="slidenum">
              <a:rPr lang="en-US" smtClean="0"/>
              <a:t>1</a:t>
            </a:fld>
            <a:endParaRPr lang="en-US" dirty="0"/>
          </a:p>
        </p:txBody>
      </p:sp>
      <p:sp>
        <p:nvSpPr>
          <p:cNvPr id="3" name="Date Placeholder 4">
            <a:extLst>
              <a:ext uri="{FF2B5EF4-FFF2-40B4-BE49-F238E27FC236}">
                <a16:creationId xmlns:a16="http://schemas.microsoft.com/office/drawing/2014/main" id="{60AD164C-B298-BE6C-9903-7DF93418A725}"/>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3013645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300" b="1" dirty="0"/>
              <a:t>Introductions</a:t>
            </a:r>
          </a:p>
        </p:txBody>
      </p:sp>
      <p:sp>
        <p:nvSpPr>
          <p:cNvPr id="7" name="Footer Placeholder 6"/>
          <p:cNvSpPr>
            <a:spLocks noGrp="1"/>
          </p:cNvSpPr>
          <p:nvPr>
            <p:ph type="ftr" sz="quarter" idx="3"/>
          </p:nvPr>
        </p:nvSpPr>
        <p:spPr/>
        <p:txBody>
          <a:bodyPr/>
          <a:lstStyle/>
          <a:p>
            <a:r>
              <a:rPr lang="en-US" dirty="0"/>
              <a:t>mn.gov/commerce</a:t>
            </a:r>
          </a:p>
        </p:txBody>
      </p:sp>
      <p:sp>
        <p:nvSpPr>
          <p:cNvPr id="8" name="Slide Number Placeholder 7"/>
          <p:cNvSpPr>
            <a:spLocks noGrp="1"/>
          </p:cNvSpPr>
          <p:nvPr>
            <p:ph type="sldNum" sz="quarter" idx="16"/>
          </p:nvPr>
        </p:nvSpPr>
        <p:spPr/>
        <p:txBody>
          <a:bodyPr/>
          <a:lstStyle/>
          <a:p>
            <a:fld id="{48F63A3B-78C7-47BE-AE5E-E10140E04643}" type="slidenum">
              <a:rPr lang="en-US" smtClean="0"/>
              <a:pPr/>
              <a:t>2</a:t>
            </a:fld>
            <a:endParaRPr lang="en-US" dirty="0"/>
          </a:p>
        </p:txBody>
      </p:sp>
      <p:pic>
        <p:nvPicPr>
          <p:cNvPr id="10" name="Graphic 9" descr="Electrician">
            <a:extLst>
              <a:ext uri="{FF2B5EF4-FFF2-40B4-BE49-F238E27FC236}">
                <a16:creationId xmlns:a16="http://schemas.microsoft.com/office/drawing/2014/main" id="{8C7D87C7-A351-41FE-B417-56824A7370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C9F05EE8-FC70-4929-AEDB-4995BA8B56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E88B655C-01A0-40B8-877A-075AF411F14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2DE9A9BC-CC07-499D-95AD-4A578D0646E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84B9192D-A8BC-091B-DA21-7D883CD20689}"/>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89800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AAC0FAA6-5CBC-8FFD-6140-A072969C9C7A}"/>
              </a:ext>
            </a:extLst>
          </p:cNvPr>
          <p:cNvGraphicFramePr>
            <a:graphicFrameLocks noGrp="1"/>
          </p:cNvGraphicFramePr>
          <p:nvPr>
            <p:extLst>
              <p:ext uri="{D42A27DB-BD31-4B8C-83A1-F6EECF244321}">
                <p14:modId xmlns:p14="http://schemas.microsoft.com/office/powerpoint/2010/main" val="1146441934"/>
              </p:ext>
            </p:extLst>
          </p:nvPr>
        </p:nvGraphicFramePr>
        <p:xfrm>
          <a:off x="446761" y="635369"/>
          <a:ext cx="11302583" cy="5785485"/>
        </p:xfrm>
        <a:graphic>
          <a:graphicData uri="http://schemas.openxmlformats.org/drawingml/2006/table">
            <a:tbl>
              <a:tblPr/>
              <a:tblGrid>
                <a:gridCol w="1215026">
                  <a:extLst>
                    <a:ext uri="{9D8B030D-6E8A-4147-A177-3AD203B41FA5}">
                      <a16:colId xmlns:a16="http://schemas.microsoft.com/office/drawing/2014/main" val="1277086161"/>
                    </a:ext>
                  </a:extLst>
                </a:gridCol>
                <a:gridCol w="2141951">
                  <a:extLst>
                    <a:ext uri="{9D8B030D-6E8A-4147-A177-3AD203B41FA5}">
                      <a16:colId xmlns:a16="http://schemas.microsoft.com/office/drawing/2014/main" val="4213560598"/>
                    </a:ext>
                  </a:extLst>
                </a:gridCol>
                <a:gridCol w="137786">
                  <a:extLst>
                    <a:ext uri="{9D8B030D-6E8A-4147-A177-3AD203B41FA5}">
                      <a16:colId xmlns:a16="http://schemas.microsoft.com/office/drawing/2014/main" val="1020910617"/>
                    </a:ext>
                  </a:extLst>
                </a:gridCol>
                <a:gridCol w="1164921">
                  <a:extLst>
                    <a:ext uri="{9D8B030D-6E8A-4147-A177-3AD203B41FA5}">
                      <a16:colId xmlns:a16="http://schemas.microsoft.com/office/drawing/2014/main" val="3716501902"/>
                    </a:ext>
                  </a:extLst>
                </a:gridCol>
                <a:gridCol w="2392471">
                  <a:extLst>
                    <a:ext uri="{9D8B030D-6E8A-4147-A177-3AD203B41FA5}">
                      <a16:colId xmlns:a16="http://schemas.microsoft.com/office/drawing/2014/main" val="841339586"/>
                    </a:ext>
                  </a:extLst>
                </a:gridCol>
                <a:gridCol w="116840">
                  <a:extLst>
                    <a:ext uri="{9D8B030D-6E8A-4147-A177-3AD203B41FA5}">
                      <a16:colId xmlns:a16="http://schemas.microsoft.com/office/drawing/2014/main" val="4138398349"/>
                    </a:ext>
                  </a:extLst>
                </a:gridCol>
                <a:gridCol w="1202499">
                  <a:extLst>
                    <a:ext uri="{9D8B030D-6E8A-4147-A177-3AD203B41FA5}">
                      <a16:colId xmlns:a16="http://schemas.microsoft.com/office/drawing/2014/main" val="2344508154"/>
                    </a:ext>
                  </a:extLst>
                </a:gridCol>
                <a:gridCol w="2931089">
                  <a:extLst>
                    <a:ext uri="{9D8B030D-6E8A-4147-A177-3AD203B41FA5}">
                      <a16:colId xmlns:a16="http://schemas.microsoft.com/office/drawing/2014/main" val="4049672408"/>
                    </a:ext>
                  </a:extLst>
                </a:gridCol>
              </a:tblGrid>
              <a:tr h="174954">
                <a:tc>
                  <a:txBody>
                    <a:bodyPr/>
                    <a:lstStyle/>
                    <a:p>
                      <a:pPr algn="ctr" rtl="0" fontAlgn="b"/>
                      <a:r>
                        <a:rPr lang="en-US" sz="1200" b="1" i="0" u="none" strike="noStrike" dirty="0">
                          <a:solidFill>
                            <a:srgbClr val="003865"/>
                          </a:solidFill>
                          <a:effectLst/>
                          <a:latin typeface="Calibri" panose="020F0502020204030204" pitchFamily="34" charset="0"/>
                        </a:rPr>
                        <a:t>Name</a:t>
                      </a:r>
                    </a:p>
                  </a:txBody>
                  <a:tcPr marL="0"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CAEE9D"/>
                    </a:solidFill>
                  </a:tcPr>
                </a:tc>
                <a:tc>
                  <a:txBody>
                    <a:bodyPr/>
                    <a:lstStyle/>
                    <a:p>
                      <a:pPr algn="ctr" rtl="0" fontAlgn="b"/>
                      <a:r>
                        <a:rPr lang="en-US" sz="1200" b="1" i="0" u="none" strike="noStrike" dirty="0">
                          <a:solidFill>
                            <a:srgbClr val="003865"/>
                          </a:solidFill>
                          <a:effectLst/>
                          <a:latin typeface="Calibri" panose="020F0502020204030204" pitchFamily="34" charset="0"/>
                        </a:rPr>
                        <a:t>Organization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FFC000"/>
                    </a:solidFill>
                  </a:tcPr>
                </a:tc>
                <a:tc>
                  <a:txBody>
                    <a:bodyPr/>
                    <a:lstStyle/>
                    <a:p>
                      <a:pPr algn="ctr" fontAlgn="b"/>
                      <a:r>
                        <a:rPr lang="en-US" sz="1200" b="0" i="0" u="none" strike="noStrike" dirty="0">
                          <a:solidFill>
                            <a:srgbClr val="000000"/>
                          </a:solidFill>
                          <a:effectLst/>
                          <a:latin typeface="Arial" panose="020B0604020202020204" pitchFamily="34" charset="0"/>
                        </a:rPr>
                        <a:t> </a:t>
                      </a:r>
                    </a:p>
                  </a:txBody>
                  <a:tcPr marL="0"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ctr" rtl="0" fontAlgn="b"/>
                      <a:r>
                        <a:rPr lang="en-US" sz="1200" b="1" i="0" u="none" strike="noStrike" dirty="0">
                          <a:solidFill>
                            <a:srgbClr val="003865"/>
                          </a:solidFill>
                          <a:effectLst/>
                          <a:latin typeface="Calibri" panose="020F0502020204030204" pitchFamily="34" charset="0"/>
                        </a:rPr>
                        <a:t>Name</a:t>
                      </a:r>
                    </a:p>
                  </a:txBody>
                  <a:tcPr marL="0"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CAEE9D"/>
                    </a:solidFill>
                  </a:tcPr>
                </a:tc>
                <a:tc>
                  <a:txBody>
                    <a:bodyPr/>
                    <a:lstStyle/>
                    <a:p>
                      <a:pPr algn="ctr" rtl="0" fontAlgn="b"/>
                      <a:r>
                        <a:rPr lang="en-US" sz="1200" b="1" i="0" u="none" strike="noStrike" dirty="0">
                          <a:solidFill>
                            <a:srgbClr val="003865"/>
                          </a:solidFill>
                          <a:effectLst/>
                          <a:latin typeface="Calibri" panose="020F0502020204030204" pitchFamily="34" charset="0"/>
                        </a:rPr>
                        <a:t>Organization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FFC000"/>
                    </a:solidFill>
                  </a:tcPr>
                </a:tc>
                <a:tc>
                  <a:txBody>
                    <a:bodyPr/>
                    <a:lstStyle/>
                    <a:p>
                      <a:pPr algn="ctr" fontAlgn="b"/>
                      <a:r>
                        <a:rPr lang="en-US" sz="1200" b="0" i="0" u="none" strike="noStrike" dirty="0">
                          <a:solidFill>
                            <a:srgbClr val="000000"/>
                          </a:solidFill>
                          <a:effectLst/>
                          <a:latin typeface="Arial" panose="020B0604020202020204" pitchFamily="34" charset="0"/>
                        </a:rPr>
                        <a:t> </a:t>
                      </a:r>
                    </a:p>
                  </a:txBody>
                  <a:tcPr marL="0"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ctr" rtl="0" fontAlgn="b"/>
                      <a:r>
                        <a:rPr lang="en-US" sz="1200" b="1" i="0" u="none" strike="noStrike" dirty="0">
                          <a:solidFill>
                            <a:srgbClr val="003865"/>
                          </a:solidFill>
                          <a:effectLst/>
                          <a:latin typeface="Calibri" panose="020F0502020204030204" pitchFamily="34" charset="0"/>
                        </a:rPr>
                        <a:t>Name</a:t>
                      </a:r>
                    </a:p>
                  </a:txBody>
                  <a:tcPr marL="0"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CAEE9D"/>
                    </a:solidFill>
                  </a:tcPr>
                </a:tc>
                <a:tc>
                  <a:txBody>
                    <a:bodyPr/>
                    <a:lstStyle/>
                    <a:p>
                      <a:pPr algn="ctr" rtl="0" fontAlgn="b"/>
                      <a:r>
                        <a:rPr lang="en-US" sz="1200" b="1" i="0" u="none" strike="noStrike" dirty="0">
                          <a:solidFill>
                            <a:srgbClr val="003865"/>
                          </a:solidFill>
                          <a:effectLst/>
                          <a:latin typeface="Calibri" panose="020F0502020204030204" pitchFamily="34" charset="0"/>
                        </a:rPr>
                        <a:t>Organization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FFC000"/>
                    </a:solidFill>
                  </a:tcPr>
                </a:tc>
                <a:extLst>
                  <a:ext uri="{0D108BD9-81ED-4DB2-BD59-A6C34878D82A}">
                    <a16:rowId xmlns:a16="http://schemas.microsoft.com/office/drawing/2014/main" val="3713379682"/>
                  </a:ext>
                </a:extLst>
              </a:tr>
              <a:tr h="174954">
                <a:tc>
                  <a:txBody>
                    <a:bodyPr/>
                    <a:lstStyle/>
                    <a:p>
                      <a:pPr algn="l" rtl="0" fontAlgn="b"/>
                      <a:r>
                        <a:rPr lang="en-US" sz="1100" b="0" i="0" u="none" strike="noStrike" dirty="0">
                          <a:solidFill>
                            <a:srgbClr val="000000"/>
                          </a:solidFill>
                          <a:effectLst/>
                          <a:latin typeface="Calibri" panose="020F0502020204030204" pitchFamily="34" charset="0"/>
                        </a:rPr>
                        <a:t>Adway De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Jeanette LeZaks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Slipstream</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Mariko Yatsuhashi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 for Energy and Environment</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533868423"/>
                  </a:ext>
                </a:extLst>
              </a:tr>
              <a:tr h="247851">
                <a:tc>
                  <a:txBody>
                    <a:bodyPr/>
                    <a:lstStyle/>
                    <a:p>
                      <a:pPr algn="l" rtl="0" fontAlgn="b"/>
                      <a:r>
                        <a:rPr lang="en-US" sz="1100" b="0" i="0" u="none" strike="noStrike" dirty="0">
                          <a:solidFill>
                            <a:srgbClr val="000000"/>
                          </a:solidFill>
                          <a:effectLst/>
                          <a:latin typeface="Calibri" panose="020F0502020204030204" pitchFamily="34" charset="0"/>
                        </a:rPr>
                        <a:t>Alex Pruett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Rochester Public Utilities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Jennifer Holmes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Michaels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Marty Kapsch</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CenterPoint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762303718"/>
                  </a:ext>
                </a:extLst>
              </a:tr>
              <a:tr h="174954">
                <a:tc>
                  <a:txBody>
                    <a:bodyPr/>
                    <a:lstStyle/>
                    <a:p>
                      <a:pPr algn="l" rtl="0" fontAlgn="b"/>
                      <a:r>
                        <a:rPr lang="en-US" sz="1100" b="0" i="0" u="none" strike="noStrike" dirty="0">
                          <a:solidFill>
                            <a:srgbClr val="000000"/>
                          </a:solidFill>
                          <a:effectLst/>
                          <a:latin typeface="Calibri" panose="020F0502020204030204" pitchFamily="34" charset="0"/>
                        </a:rPr>
                        <a:t>Amalia Hicks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Cadmus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Jeremy Petersen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Xcel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Marty Kushler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American Council for an Energy-Efficient Economy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415824155"/>
                  </a:ext>
                </a:extLst>
              </a:tr>
              <a:tr h="380895">
                <a:tc>
                  <a:txBody>
                    <a:bodyPr/>
                    <a:lstStyle/>
                    <a:p>
                      <a:pPr algn="l" rtl="0" fontAlgn="b"/>
                      <a:r>
                        <a:rPr lang="en-US" sz="1100" b="0" i="0" u="none" strike="noStrike" dirty="0">
                          <a:solidFill>
                            <a:srgbClr val="000000"/>
                          </a:solidFill>
                          <a:effectLst/>
                          <a:latin typeface="Calibri" panose="020F0502020204030204" pitchFamily="34" charset="0"/>
                        </a:rPr>
                        <a:t>Andy Bahn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Jessica Peterson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Xcel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Matt Haley</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Frontier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991869075"/>
                  </a:ext>
                </a:extLst>
              </a:tr>
              <a:tr h="174954">
                <a:tc>
                  <a:txBody>
                    <a:bodyPr/>
                    <a:lstStyle/>
                    <a:p>
                      <a:pPr algn="l" rtl="0" fontAlgn="b"/>
                      <a:r>
                        <a:rPr lang="en-US" sz="1100" b="0" i="0" u="none" strike="noStrike" dirty="0">
                          <a:solidFill>
                            <a:srgbClr val="000000"/>
                          </a:solidFill>
                          <a:effectLst/>
                          <a:latin typeface="Calibri" panose="020F0502020204030204" pitchFamily="34" charset="0"/>
                        </a:rPr>
                        <a:t>Anthony Fryer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Jill Eide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Great River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Matt Wisnefske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Cadmus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150358523"/>
                  </a:ext>
                </a:extLst>
              </a:tr>
              <a:tr h="204708">
                <a:tc>
                  <a:txBody>
                    <a:bodyPr/>
                    <a:lstStyle/>
                    <a:p>
                      <a:pPr algn="l" rtl="0" fontAlgn="b"/>
                      <a:r>
                        <a:rPr lang="en-US" sz="1100" b="0" i="0" u="none" strike="noStrike" dirty="0">
                          <a:solidFill>
                            <a:srgbClr val="000000"/>
                          </a:solidFill>
                          <a:effectLst/>
                          <a:latin typeface="Calibri" panose="020F0502020204030204" pitchFamily="34" charset="0"/>
                        </a:rPr>
                        <a:t>Ari Zwick</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John O'Neil</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Southern Minnesota Municipal Power Agency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Michael Hinde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Valley Electric Cooperative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693668103"/>
                  </a:ext>
                </a:extLst>
              </a:tr>
              <a:tr h="247851">
                <a:tc>
                  <a:txBody>
                    <a:bodyPr/>
                    <a:lstStyle/>
                    <a:p>
                      <a:pPr algn="l" rtl="0" fontAlgn="b"/>
                      <a:r>
                        <a:rPr lang="en-US" sz="1100" b="0" i="0" u="none" strike="noStrike" dirty="0">
                          <a:solidFill>
                            <a:srgbClr val="000000"/>
                          </a:solidFill>
                          <a:effectLst/>
                          <a:latin typeface="Calibri" panose="020F0502020204030204" pitchFamily="34" charset="0"/>
                        </a:rPr>
                        <a:t>Ashly McFarlane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 for Energy and Environment</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Josh Mason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Rochester Public Utilities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Michelle Rosier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Public Utilities Commission</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100198655"/>
                  </a:ext>
                </a:extLst>
              </a:tr>
              <a:tr h="247851">
                <a:tc>
                  <a:txBody>
                    <a:bodyPr/>
                    <a:lstStyle/>
                    <a:p>
                      <a:pPr algn="l" rtl="0" fontAlgn="b"/>
                      <a:r>
                        <a:rPr lang="en-US" sz="1100" b="0" i="0" u="none" strike="noStrike" dirty="0">
                          <a:solidFill>
                            <a:srgbClr val="000000"/>
                          </a:solidFill>
                          <a:effectLst/>
                          <a:latin typeface="Calibri" panose="020F0502020204030204" pitchFamily="34" charset="0"/>
                        </a:rPr>
                        <a:t>Brandon Crawford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Citizens Utility Board of Minnesota </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Julie Michals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E4TheFuture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Nick Mark</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Xcel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3897442092"/>
                  </a:ext>
                </a:extLst>
              </a:tr>
              <a:tr h="247851">
                <a:tc>
                  <a:txBody>
                    <a:bodyPr/>
                    <a:lstStyle/>
                    <a:p>
                      <a:pPr algn="l" rtl="0" fontAlgn="b"/>
                      <a:r>
                        <a:rPr lang="en-US" sz="1100" b="0" i="0" u="none" strike="noStrike" dirty="0">
                          <a:solidFill>
                            <a:srgbClr val="000000"/>
                          </a:solidFill>
                          <a:effectLst/>
                          <a:latin typeface="Calibri" panose="020F0502020204030204" pitchFamily="34" charset="0"/>
                        </a:rPr>
                        <a:t>Caitlin Eichten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Fresh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Karl Shlanta</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Xcel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Nick Minderman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Xcel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149259097"/>
                  </a:ext>
                </a:extLst>
              </a:tr>
              <a:tr h="174954">
                <a:tc>
                  <a:txBody>
                    <a:bodyPr/>
                    <a:lstStyle/>
                    <a:p>
                      <a:pPr algn="l" rtl="0" fontAlgn="b"/>
                      <a:r>
                        <a:rPr lang="en-US" sz="1100" b="0" i="0" u="none" strike="noStrike" dirty="0">
                          <a:solidFill>
                            <a:srgbClr val="000000"/>
                          </a:solidFill>
                          <a:effectLst/>
                          <a:latin typeface="Calibri" panose="020F0502020204030204" pitchFamily="34" charset="0"/>
                        </a:rPr>
                        <a:t>Carl Nelson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 for Energy and Environment</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Kathy Baerlocher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Great Plains Natural Gas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Patrick Mathwig</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Dakota Electric Association</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3220357809"/>
                  </a:ext>
                </a:extLst>
              </a:tr>
              <a:tr h="247851">
                <a:tc>
                  <a:txBody>
                    <a:bodyPr/>
                    <a:lstStyle/>
                    <a:p>
                      <a:pPr algn="l" rtl="0" fontAlgn="b"/>
                      <a:r>
                        <a:rPr lang="en-US" sz="1100" b="0" i="0" u="none" strike="noStrike" dirty="0">
                          <a:solidFill>
                            <a:srgbClr val="000000"/>
                          </a:solidFill>
                          <a:effectLst/>
                          <a:latin typeface="Calibri" panose="020F0502020204030204" pitchFamily="34" charset="0"/>
                        </a:rPr>
                        <a:t>Cassie Theisen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Power</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Katie O’Rourke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Energy Resources Corp</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Rachel Sours-Page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The Mendota Group</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852373902"/>
                  </a:ext>
                </a:extLst>
              </a:tr>
              <a:tr h="247851">
                <a:tc>
                  <a:txBody>
                    <a:bodyPr/>
                    <a:lstStyle/>
                    <a:p>
                      <a:pPr algn="l" rtl="0" fontAlgn="b"/>
                      <a:r>
                        <a:rPr lang="en-US" sz="1100" b="0" i="0" u="none" strike="noStrike" dirty="0">
                          <a:solidFill>
                            <a:srgbClr val="000000"/>
                          </a:solidFill>
                          <a:effectLst/>
                          <a:latin typeface="Calibri" panose="020F0502020204030204" pitchFamily="34" charset="0"/>
                        </a:rPr>
                        <a:t>Cory Hetchler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Connexus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Kavita Maini</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Chamber of 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Rachel Wiedewitsch</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272953380"/>
                  </a:ext>
                </a:extLst>
              </a:tr>
              <a:tr h="247851">
                <a:tc>
                  <a:txBody>
                    <a:bodyPr/>
                    <a:lstStyle/>
                    <a:p>
                      <a:pPr algn="l" rtl="0" fontAlgn="b"/>
                      <a:r>
                        <a:rPr lang="en-US" sz="1100" b="0" i="0" u="none" strike="noStrike" dirty="0">
                          <a:solidFill>
                            <a:srgbClr val="000000"/>
                          </a:solidFill>
                          <a:effectLst/>
                          <a:latin typeface="Calibri" panose="020F0502020204030204" pitchFamily="34" charset="0"/>
                        </a:rPr>
                        <a:t>Courtney Lane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Synapse Energy Economics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Kevin Lawless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The Forward Curve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Russ Landry</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 for Energy and Environment</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198136875"/>
                  </a:ext>
                </a:extLst>
              </a:tr>
              <a:tr h="174954">
                <a:tc>
                  <a:txBody>
                    <a:bodyPr/>
                    <a:lstStyle/>
                    <a:p>
                      <a:pPr algn="l" rtl="0" fontAlgn="b"/>
                      <a:r>
                        <a:rPr lang="en-US" sz="1100" b="0" i="0" u="none" strike="noStrike" dirty="0">
                          <a:solidFill>
                            <a:srgbClr val="000000"/>
                          </a:solidFill>
                          <a:effectLst/>
                          <a:latin typeface="Calibri" panose="020F0502020204030204" pitchFamily="34" charset="0"/>
                        </a:rPr>
                        <a:t>Cristina Zuniga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Otter Tail Power</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Kim Lillyblad</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Municipal Power Agency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Sam Friesen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Fresh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099040747"/>
                  </a:ext>
                </a:extLst>
              </a:tr>
              <a:tr h="247851">
                <a:tc>
                  <a:txBody>
                    <a:bodyPr/>
                    <a:lstStyle/>
                    <a:p>
                      <a:pPr algn="l" rtl="0" fontAlgn="b"/>
                      <a:r>
                        <a:rPr lang="en-US" sz="1100" b="0" i="0" u="none" strike="noStrike" dirty="0">
                          <a:solidFill>
                            <a:srgbClr val="000000"/>
                          </a:solidFill>
                          <a:effectLst/>
                          <a:latin typeface="Calibri" panose="020F0502020204030204" pitchFamily="34" charset="0"/>
                        </a:rPr>
                        <a:t>David Bael</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Pollution Control Agency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Kristin Piontek</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Power</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Sami Khawaja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Cadmus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292156137"/>
                  </a:ext>
                </a:extLst>
              </a:tr>
              <a:tr h="247851">
                <a:tc>
                  <a:txBody>
                    <a:bodyPr/>
                    <a:lstStyle/>
                    <a:p>
                      <a:pPr algn="l" rtl="0" fontAlgn="b"/>
                      <a:r>
                        <a:rPr lang="en-US" sz="1100" b="0" i="0" u="none" strike="noStrike" dirty="0">
                          <a:solidFill>
                            <a:srgbClr val="000000"/>
                          </a:solidFill>
                          <a:effectLst/>
                          <a:latin typeface="Calibri" panose="020F0502020204030204" pitchFamily="34" charset="0"/>
                        </a:rPr>
                        <a:t>David Pudleiner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ICF</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Kristine Anderson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Greater Minnesota Gas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Sriram Hari</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ICF</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659016988"/>
                  </a:ext>
                </a:extLst>
              </a:tr>
              <a:tr h="174954">
                <a:tc>
                  <a:txBody>
                    <a:bodyPr/>
                    <a:lstStyle/>
                    <a:p>
                      <a:pPr algn="l" rtl="0" fontAlgn="b"/>
                      <a:r>
                        <a:rPr lang="en-US" sz="1100" b="0" i="0" u="none" strike="noStrike" dirty="0">
                          <a:solidFill>
                            <a:srgbClr val="000000"/>
                          </a:solidFill>
                          <a:effectLst/>
                          <a:latin typeface="Calibri" panose="020F0502020204030204" pitchFamily="34" charset="0"/>
                        </a:rPr>
                        <a:t>Ethan Warner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CenterPoint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Kyle Schleis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Connexus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Tim Woolf</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Synapse Energy Economics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467807768"/>
                  </a:ext>
                </a:extLst>
              </a:tr>
              <a:tr h="247851">
                <a:tc>
                  <a:txBody>
                    <a:bodyPr/>
                    <a:lstStyle/>
                    <a:p>
                      <a:pPr algn="l" rtl="0" fontAlgn="b"/>
                      <a:r>
                        <a:rPr lang="en-US" sz="1100" b="0" i="0" u="none" strike="noStrike" dirty="0">
                          <a:solidFill>
                            <a:srgbClr val="000000"/>
                          </a:solidFill>
                          <a:effectLst/>
                          <a:latin typeface="Calibri" panose="020F0502020204030204" pitchFamily="34" charset="0"/>
                        </a:rPr>
                        <a:t>Gregory Ehrendreich</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Midwest Energy Efficiency Alliance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Kurt Hauser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Missouri River Energy Services</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Tyler Glewwe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CenterPoint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763655280"/>
                  </a:ext>
                </a:extLst>
              </a:tr>
              <a:tr h="247851">
                <a:tc>
                  <a:txBody>
                    <a:bodyPr/>
                    <a:lstStyle/>
                    <a:p>
                      <a:pPr algn="l" rtl="0" fontAlgn="b"/>
                      <a:r>
                        <a:rPr lang="en-US" sz="1100" b="0" i="0" u="none" strike="noStrike" dirty="0">
                          <a:solidFill>
                            <a:srgbClr val="000000"/>
                          </a:solidFill>
                          <a:effectLst/>
                          <a:latin typeface="Calibri" panose="020F0502020204030204" pitchFamily="34" charset="0"/>
                        </a:rPr>
                        <a:t>Grey Staples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The Mendota Group</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Laura Silver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Wyatt Miller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Power</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334650610"/>
                  </a:ext>
                </a:extLst>
              </a:tr>
              <a:tr h="247851">
                <a:tc>
                  <a:txBody>
                    <a:bodyPr/>
                    <a:lstStyle/>
                    <a:p>
                      <a:pPr algn="l" rtl="0" fontAlgn="b"/>
                      <a:r>
                        <a:rPr lang="en-US" sz="1100" b="0" i="0" u="none" strike="noStrike" dirty="0">
                          <a:solidFill>
                            <a:srgbClr val="000000"/>
                          </a:solidFill>
                          <a:effectLst/>
                          <a:latin typeface="Calibri" panose="020F0502020204030204" pitchFamily="34" charset="0"/>
                        </a:rPr>
                        <a:t>Isabel Ricker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Public Utilities Commission</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Lauren Sweeney</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Commerce</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Zach Froio</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Energy Resources Corp</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455597131"/>
                  </a:ext>
                </a:extLst>
              </a:tr>
              <a:tr h="247851">
                <a:tc>
                  <a:txBody>
                    <a:bodyPr/>
                    <a:lstStyle/>
                    <a:p>
                      <a:pPr algn="l" rtl="0" fontAlgn="b"/>
                      <a:r>
                        <a:rPr lang="en-US" sz="1100" b="0" i="0" u="none" strike="noStrike" dirty="0">
                          <a:solidFill>
                            <a:srgbClr val="000000"/>
                          </a:solidFill>
                          <a:effectLst/>
                          <a:latin typeface="Calibri" panose="020F0502020204030204" pitchFamily="34" charset="0"/>
                        </a:rPr>
                        <a:t>Jake Millette</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Michaels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Lisa Beckner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Minnesota Power</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Zach Klabo</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Montana - Dakota Utilities Company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167634655"/>
                  </a:ext>
                </a:extLst>
              </a:tr>
              <a:tr h="174954">
                <a:tc>
                  <a:txBody>
                    <a:bodyPr/>
                    <a:lstStyle/>
                    <a:p>
                      <a:pPr algn="l" rtl="0" fontAlgn="b"/>
                      <a:r>
                        <a:rPr lang="en-US" sz="1100" b="0" i="0" u="none" strike="noStrike" dirty="0">
                          <a:solidFill>
                            <a:srgbClr val="000000"/>
                          </a:solidFill>
                          <a:effectLst/>
                          <a:latin typeface="Calibri" panose="020F0502020204030204" pitchFamily="34" charset="0"/>
                        </a:rPr>
                        <a:t>Jamie Stallman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Great River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Lloyd Kass</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Franklin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endParaRPr lang="en-US" sz="1100" b="0" i="0" u="none" strike="noStrike" dirty="0">
                        <a:solidFill>
                          <a:srgbClr val="000000"/>
                        </a:solidFill>
                        <a:effectLst/>
                        <a:latin typeface="Calibri" panose="020F0502020204030204" pitchFamily="34" charset="0"/>
                      </a:endParaRP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endParaRPr lang="en-US" sz="1100" b="0" i="0" u="none" strike="noStrike" dirty="0">
                        <a:solidFill>
                          <a:srgbClr val="000000"/>
                        </a:solidFill>
                        <a:effectLst/>
                        <a:latin typeface="Calibri" panose="020F0502020204030204" pitchFamily="34" charset="0"/>
                      </a:endParaRP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253330116"/>
                  </a:ext>
                </a:extLst>
              </a:tr>
              <a:tr h="174954">
                <a:tc>
                  <a:txBody>
                    <a:bodyPr/>
                    <a:lstStyle/>
                    <a:p>
                      <a:pPr algn="l" rtl="0" fontAlgn="b"/>
                      <a:r>
                        <a:rPr lang="en-US" sz="1100" b="0" i="0" u="none" strike="noStrike" dirty="0">
                          <a:solidFill>
                            <a:srgbClr val="000000"/>
                          </a:solidFill>
                          <a:effectLst/>
                          <a:latin typeface="Calibri" panose="020F0502020204030204" pitchFamily="34" charset="0"/>
                        </a:rPr>
                        <a:t>Jason Grenier</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Otter Tail Power</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Luke Anderson</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Xcel Energy</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 </a:t>
                      </a:r>
                    </a:p>
                  </a:txBody>
                  <a:tcPr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00" b="0" i="0" u="none" strike="noStrike" dirty="0">
                          <a:solidFill>
                            <a:srgbClr val="000000"/>
                          </a:solidFill>
                          <a:effectLst/>
                          <a:latin typeface="Calibri" panose="020F0502020204030204" pitchFamily="34" charset="0"/>
                        </a:rPr>
                        <a:t> </a:t>
                      </a:r>
                    </a:p>
                  </a:txBody>
                  <a:tcPr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946314122"/>
                  </a:ext>
                </a:extLst>
              </a:tr>
            </a:tbl>
          </a:graphicData>
        </a:graphic>
      </p:graphicFrame>
      <p:sp>
        <p:nvSpPr>
          <p:cNvPr id="2" name="Title 1">
            <a:extLst>
              <a:ext uri="{FF2B5EF4-FFF2-40B4-BE49-F238E27FC236}">
                <a16:creationId xmlns:a16="http://schemas.microsoft.com/office/drawing/2014/main" id="{F7D30625-56C7-41F4-8F51-9229FC22D22E}"/>
              </a:ext>
            </a:extLst>
          </p:cNvPr>
          <p:cNvSpPr>
            <a:spLocks noGrp="1"/>
          </p:cNvSpPr>
          <p:nvPr>
            <p:ph type="title"/>
          </p:nvPr>
        </p:nvSpPr>
        <p:spPr>
          <a:xfrm>
            <a:off x="838200" y="-42560"/>
            <a:ext cx="10515600" cy="803189"/>
          </a:xfrm>
        </p:spPr>
        <p:txBody>
          <a:bodyPr>
            <a:normAutofit/>
          </a:bodyPr>
          <a:lstStyle/>
          <a:p>
            <a:pPr algn="ctr"/>
            <a:r>
              <a:rPr lang="en-US" sz="3300" b="1" dirty="0"/>
              <a:t>Advisory Committee Members</a:t>
            </a:r>
          </a:p>
        </p:txBody>
      </p:sp>
      <p:sp>
        <p:nvSpPr>
          <p:cNvPr id="4" name="Footer Placeholder 6">
            <a:extLst>
              <a:ext uri="{FF2B5EF4-FFF2-40B4-BE49-F238E27FC236}">
                <a16:creationId xmlns:a16="http://schemas.microsoft.com/office/drawing/2014/main" id="{23D83B53-8F56-FB3C-8829-8174830D93ED}"/>
              </a:ext>
            </a:extLst>
          </p:cNvPr>
          <p:cNvSpPr>
            <a:spLocks noGrp="1"/>
          </p:cNvSpPr>
          <p:nvPr>
            <p:ph type="ftr" sz="quarter" idx="3"/>
          </p:nvPr>
        </p:nvSpPr>
        <p:spPr>
          <a:xfrm>
            <a:off x="3302177" y="6406453"/>
            <a:ext cx="5587647" cy="365125"/>
          </a:xfrm>
        </p:spPr>
        <p:txBody>
          <a:bodyPr/>
          <a:lstStyle/>
          <a:p>
            <a:r>
              <a:rPr lang="en-US" dirty="0"/>
              <a:t>mn.gov/commerce</a:t>
            </a:r>
          </a:p>
        </p:txBody>
      </p:sp>
      <p:sp>
        <p:nvSpPr>
          <p:cNvPr id="5" name="Slide Number Placeholder 7">
            <a:extLst>
              <a:ext uri="{FF2B5EF4-FFF2-40B4-BE49-F238E27FC236}">
                <a16:creationId xmlns:a16="http://schemas.microsoft.com/office/drawing/2014/main" id="{220F1593-BC39-F851-0E7A-932C5BF802EF}"/>
              </a:ext>
            </a:extLst>
          </p:cNvPr>
          <p:cNvSpPr txBox="1">
            <a:spLocks/>
          </p:cNvSpPr>
          <p:nvPr/>
        </p:nvSpPr>
        <p:spPr>
          <a:xfrm>
            <a:off x="11063486" y="6473477"/>
            <a:ext cx="58062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F63A3B-78C7-47BE-AE5E-E10140E04643}" type="slidenum">
              <a:rPr lang="en-US" sz="1200" smtClean="0"/>
              <a:pPr/>
              <a:t>3</a:t>
            </a:fld>
            <a:endParaRPr lang="en-US" sz="1200" dirty="0"/>
          </a:p>
        </p:txBody>
      </p:sp>
      <p:sp>
        <p:nvSpPr>
          <p:cNvPr id="6" name="Date Placeholder 4">
            <a:extLst>
              <a:ext uri="{FF2B5EF4-FFF2-40B4-BE49-F238E27FC236}">
                <a16:creationId xmlns:a16="http://schemas.microsoft.com/office/drawing/2014/main" id="{4FDBB8C1-34D8-C2E8-BF04-4D36B965E761}"/>
              </a:ext>
            </a:extLst>
          </p:cNvPr>
          <p:cNvSpPr txBox="1">
            <a:spLocks/>
          </p:cNvSpPr>
          <p:nvPr/>
        </p:nvSpPr>
        <p:spPr>
          <a:xfrm>
            <a:off x="838200" y="6456558"/>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16052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0625-56C7-41F4-8F51-9229FC22D22E}"/>
              </a:ext>
            </a:extLst>
          </p:cNvPr>
          <p:cNvSpPr>
            <a:spLocks noGrp="1"/>
          </p:cNvSpPr>
          <p:nvPr>
            <p:ph type="title"/>
          </p:nvPr>
        </p:nvSpPr>
        <p:spPr/>
        <p:txBody>
          <a:bodyPr>
            <a:normAutofit/>
          </a:bodyPr>
          <a:lstStyle/>
          <a:p>
            <a:pPr algn="ctr"/>
            <a:r>
              <a:rPr lang="en-US" sz="3300" b="1" dirty="0"/>
              <a:t>Welcome</a:t>
            </a:r>
          </a:p>
        </p:txBody>
      </p:sp>
      <p:sp>
        <p:nvSpPr>
          <p:cNvPr id="3" name="Content Placeholder 2">
            <a:extLst>
              <a:ext uri="{FF2B5EF4-FFF2-40B4-BE49-F238E27FC236}">
                <a16:creationId xmlns:a16="http://schemas.microsoft.com/office/drawing/2014/main" id="{5FC34DB4-3627-4549-82B8-99A8CC82EE89}"/>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Welcome to the seventh meeting of the Cost Effectiveness Advisory Committee. </a:t>
            </a:r>
          </a:p>
          <a:p>
            <a:pPr>
              <a:spcBef>
                <a:spcPts val="400"/>
              </a:spcBef>
              <a:spcAft>
                <a:spcPts val="400"/>
              </a:spcAft>
            </a:pPr>
            <a:r>
              <a:rPr lang="en-US" dirty="0"/>
              <a:t>This process will consider proposed changes and updates to Minnesota cost-effectiveness tests.</a:t>
            </a:r>
          </a:p>
          <a:p>
            <a:pPr>
              <a:spcBef>
                <a:spcPts val="400"/>
              </a:spcBef>
              <a:spcAft>
                <a:spcPts val="400"/>
              </a:spcAft>
            </a:pPr>
            <a:r>
              <a:rPr lang="en-US" dirty="0"/>
              <a:t>We are recording the meeting but will only use it to revise notes.</a:t>
            </a:r>
          </a:p>
          <a:p>
            <a:pPr>
              <a:spcBef>
                <a:spcPts val="400"/>
              </a:spcBef>
              <a:spcAft>
                <a:spcPts val="400"/>
              </a:spcAft>
            </a:pPr>
            <a:r>
              <a:rPr lang="en-US" dirty="0"/>
              <a:t>We encourage comments and questions, either live or through chat.</a:t>
            </a:r>
          </a:p>
          <a:p>
            <a:pPr>
              <a:spcBef>
                <a:spcPts val="400"/>
              </a:spcBef>
              <a:spcAft>
                <a:spcPts val="400"/>
              </a:spcAft>
            </a:pPr>
            <a:endParaRPr lang="en-US" dirty="0"/>
          </a:p>
        </p:txBody>
      </p:sp>
      <p:sp>
        <p:nvSpPr>
          <p:cNvPr id="5" name="Footer Placeholder 4">
            <a:extLst>
              <a:ext uri="{FF2B5EF4-FFF2-40B4-BE49-F238E27FC236}">
                <a16:creationId xmlns:a16="http://schemas.microsoft.com/office/drawing/2014/main" id="{8461FF53-4D5D-4D8C-8640-4BFBC7C00ED6}"/>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504578D5-73BA-4B3F-B745-3DEF644546D5}"/>
              </a:ext>
            </a:extLst>
          </p:cNvPr>
          <p:cNvSpPr>
            <a:spLocks noGrp="1"/>
          </p:cNvSpPr>
          <p:nvPr>
            <p:ph type="sldNum" sz="quarter" idx="12"/>
          </p:nvPr>
        </p:nvSpPr>
        <p:spPr/>
        <p:txBody>
          <a:bodyPr/>
          <a:lstStyle/>
          <a:p>
            <a:fld id="{48F63A3B-78C7-47BE-AE5E-E10140E04643}" type="slidenum">
              <a:rPr lang="en-US" smtClean="0"/>
              <a:t>4</a:t>
            </a:fld>
            <a:endParaRPr lang="en-US" dirty="0"/>
          </a:p>
        </p:txBody>
      </p:sp>
      <p:sp>
        <p:nvSpPr>
          <p:cNvPr id="7" name="Date Placeholder 4">
            <a:extLst>
              <a:ext uri="{FF2B5EF4-FFF2-40B4-BE49-F238E27FC236}">
                <a16:creationId xmlns:a16="http://schemas.microsoft.com/office/drawing/2014/main" id="{465BA706-9944-E575-471B-252BCCFA402B}"/>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77454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F6FBC-D848-334E-BD50-A41FE39FD2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397D8-553A-5AE6-A6E2-58CB3FA17362}"/>
              </a:ext>
            </a:extLst>
          </p:cNvPr>
          <p:cNvSpPr>
            <a:spLocks noGrp="1"/>
          </p:cNvSpPr>
          <p:nvPr>
            <p:ph type="ctrTitle"/>
          </p:nvPr>
        </p:nvSpPr>
        <p:spPr/>
        <p:txBody>
          <a:bodyPr>
            <a:normAutofit/>
          </a:bodyPr>
          <a:lstStyle/>
          <a:p>
            <a:r>
              <a:rPr lang="en-US" sz="3300" b="1" dirty="0"/>
              <a:t>Summary of CAC Feedback Following Meeting 6</a:t>
            </a:r>
          </a:p>
        </p:txBody>
      </p:sp>
      <p:sp>
        <p:nvSpPr>
          <p:cNvPr id="7" name="Footer Placeholder 6">
            <a:extLst>
              <a:ext uri="{FF2B5EF4-FFF2-40B4-BE49-F238E27FC236}">
                <a16:creationId xmlns:a16="http://schemas.microsoft.com/office/drawing/2014/main" id="{326F4D9F-96B2-206B-CFAE-C046FD30F7E5}"/>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62BCCF91-E6CD-1A5D-92F2-54E6E8DA45DB}"/>
              </a:ext>
            </a:extLst>
          </p:cNvPr>
          <p:cNvSpPr>
            <a:spLocks noGrp="1"/>
          </p:cNvSpPr>
          <p:nvPr>
            <p:ph type="sldNum" sz="quarter" idx="16"/>
          </p:nvPr>
        </p:nvSpPr>
        <p:spPr/>
        <p:txBody>
          <a:bodyPr/>
          <a:lstStyle/>
          <a:p>
            <a:fld id="{48F63A3B-78C7-47BE-AE5E-E10140E04643}" type="slidenum">
              <a:rPr lang="en-US" smtClean="0"/>
              <a:pPr/>
              <a:t>5</a:t>
            </a:fld>
            <a:endParaRPr lang="en-US" dirty="0"/>
          </a:p>
        </p:txBody>
      </p:sp>
      <p:pic>
        <p:nvPicPr>
          <p:cNvPr id="10" name="Graphic 9" descr="Electrician">
            <a:extLst>
              <a:ext uri="{FF2B5EF4-FFF2-40B4-BE49-F238E27FC236}">
                <a16:creationId xmlns:a16="http://schemas.microsoft.com/office/drawing/2014/main" id="{BB1B2752-A3D8-A643-2B22-5CD7F4EA6C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A5B5CDC4-CEBB-8629-433B-42C53D6EC2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AB427154-A234-DE4B-8298-C813475F9B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0780857A-AD3F-616E-D44F-3A86A442AA5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E6F317FB-C014-FDCA-6A75-67E79F52E9B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394911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91BE0-F21C-6DB8-E98E-6322C030F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5E7A6-46FD-C3DB-841B-AABA8E534CB1}"/>
              </a:ext>
            </a:extLst>
          </p:cNvPr>
          <p:cNvSpPr>
            <a:spLocks noGrp="1"/>
          </p:cNvSpPr>
          <p:nvPr>
            <p:ph type="title"/>
          </p:nvPr>
        </p:nvSpPr>
        <p:spPr/>
        <p:txBody>
          <a:bodyPr>
            <a:normAutofit/>
          </a:bodyPr>
          <a:lstStyle/>
          <a:p>
            <a:pPr algn="ctr"/>
            <a:r>
              <a:rPr lang="en-US" sz="3300" b="1" dirty="0"/>
              <a:t>Feedback Following Meeting 6</a:t>
            </a:r>
          </a:p>
        </p:txBody>
      </p:sp>
      <p:sp>
        <p:nvSpPr>
          <p:cNvPr id="3" name="Content Placeholder 2">
            <a:extLst>
              <a:ext uri="{FF2B5EF4-FFF2-40B4-BE49-F238E27FC236}">
                <a16:creationId xmlns:a16="http://schemas.microsoft.com/office/drawing/2014/main" id="{C756F78B-E257-DCA6-6EBD-E01B3EA25806}"/>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Received feedback from MERC, CenterPoint, Minnesota Power, and Otter Tail.</a:t>
            </a:r>
          </a:p>
          <a:p>
            <a:pPr lvl="1">
              <a:spcBef>
                <a:spcPts val="400"/>
              </a:spcBef>
              <a:spcAft>
                <a:spcPts val="400"/>
              </a:spcAft>
            </a:pPr>
            <a:r>
              <a:rPr lang="en-US" sz="2200" dirty="0"/>
              <a:t>Discount rate change to 3.0% fixed - limited feedback, some confusion about the proposed value;</a:t>
            </a:r>
          </a:p>
          <a:p>
            <a:pPr lvl="1">
              <a:spcBef>
                <a:spcPts val="400"/>
              </a:spcBef>
              <a:spcAft>
                <a:spcPts val="400"/>
              </a:spcAft>
            </a:pPr>
            <a:r>
              <a:rPr lang="en-US" sz="2200" dirty="0"/>
              <a:t>BENCOST Commodity – agreement in using current approach for next Triennium with shift to IRP-based values in 2030-2032;</a:t>
            </a:r>
          </a:p>
          <a:p>
            <a:pPr lvl="1">
              <a:spcBef>
                <a:spcPts val="400"/>
              </a:spcBef>
              <a:spcAft>
                <a:spcPts val="400"/>
              </a:spcAft>
            </a:pPr>
            <a:r>
              <a:rPr lang="en-US" sz="2200" dirty="0"/>
              <a:t>Economic Impacts – preference for using general rather than utility-specific values, but support for not using Cadmus study information;</a:t>
            </a:r>
          </a:p>
          <a:p>
            <a:pPr lvl="1">
              <a:spcBef>
                <a:spcPts val="400"/>
              </a:spcBef>
              <a:spcAft>
                <a:spcPts val="400"/>
              </a:spcAft>
            </a:pPr>
            <a:r>
              <a:rPr lang="en-US" sz="2200" dirty="0"/>
              <a:t>Cambium Marginal Energy – concerns about using these values for electric BCA modeling;</a:t>
            </a:r>
          </a:p>
          <a:p>
            <a:pPr lvl="1">
              <a:spcBef>
                <a:spcPts val="400"/>
              </a:spcBef>
              <a:spcAft>
                <a:spcPts val="400"/>
              </a:spcAft>
            </a:pPr>
            <a:r>
              <a:rPr lang="en-US" sz="2200" dirty="0"/>
              <a:t>Avoided T&amp;D – Non-Xcel electric utilities prefer not to use Xcel values or methods at this time but rather update their own based on 2017 approaches.</a:t>
            </a:r>
          </a:p>
        </p:txBody>
      </p:sp>
      <p:sp>
        <p:nvSpPr>
          <p:cNvPr id="4" name="Date Placeholder 3">
            <a:extLst>
              <a:ext uri="{FF2B5EF4-FFF2-40B4-BE49-F238E27FC236}">
                <a16:creationId xmlns:a16="http://schemas.microsoft.com/office/drawing/2014/main" id="{1B7C8B7C-B2C5-3BE7-3B13-91416C527CCB}"/>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4BF74E17-0D21-3627-EF9B-1A2CE440BD35}"/>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92C6DBF3-3983-56C3-D4A0-4507DD701871}"/>
              </a:ext>
            </a:extLst>
          </p:cNvPr>
          <p:cNvSpPr>
            <a:spLocks noGrp="1"/>
          </p:cNvSpPr>
          <p:nvPr>
            <p:ph type="sldNum" sz="quarter" idx="12"/>
          </p:nvPr>
        </p:nvSpPr>
        <p:spPr/>
        <p:txBody>
          <a:bodyPr/>
          <a:lstStyle/>
          <a:p>
            <a:fld id="{48F63A3B-78C7-47BE-AE5E-E10140E04643}" type="slidenum">
              <a:rPr lang="en-US" smtClean="0"/>
              <a:t>6</a:t>
            </a:fld>
            <a:endParaRPr lang="en-US" dirty="0"/>
          </a:p>
        </p:txBody>
      </p:sp>
    </p:spTree>
    <p:extLst>
      <p:ext uri="{BB962C8B-B14F-4D97-AF65-F5344CB8AC3E}">
        <p14:creationId xmlns:p14="http://schemas.microsoft.com/office/powerpoint/2010/main" val="3741627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AEA23-724E-4236-5354-812ADD9A98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31F30-A454-42A2-466F-8C38C487BDB6}"/>
              </a:ext>
            </a:extLst>
          </p:cNvPr>
          <p:cNvSpPr>
            <a:spLocks noGrp="1"/>
          </p:cNvSpPr>
          <p:nvPr>
            <p:ph type="title"/>
          </p:nvPr>
        </p:nvSpPr>
        <p:spPr/>
        <p:txBody>
          <a:bodyPr>
            <a:normAutofit/>
          </a:bodyPr>
          <a:lstStyle/>
          <a:p>
            <a:pPr algn="ctr"/>
            <a:r>
              <a:rPr lang="en-US" sz="3300" b="1" dirty="0"/>
              <a:t>Summary of Themes from Ad Hoc Meetings</a:t>
            </a:r>
          </a:p>
        </p:txBody>
      </p:sp>
      <p:sp>
        <p:nvSpPr>
          <p:cNvPr id="3" name="Content Placeholder 2">
            <a:extLst>
              <a:ext uri="{FF2B5EF4-FFF2-40B4-BE49-F238E27FC236}">
                <a16:creationId xmlns:a16="http://schemas.microsoft.com/office/drawing/2014/main" id="{0E3DE6C5-3E51-85E1-A7C0-2A463AAEF1BB}"/>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Process generally going well – good to actively solicit feedback and meeting input (appreciate detailed notes);</a:t>
            </a:r>
          </a:p>
          <a:p>
            <a:pPr>
              <a:spcBef>
                <a:spcPts val="400"/>
              </a:spcBef>
              <a:spcAft>
                <a:spcPts val="400"/>
              </a:spcAft>
            </a:pPr>
            <a:r>
              <a:rPr lang="en-US" dirty="0"/>
              <a:t>Interested in better DOC guidance on how to review and evaluate (energy savings, cost effectiveness) EFS measures from both electric and gas utility perspectives (a suggestion to possibly approve the way that Xcel evaluates, since they are a combined gas and electric utility);</a:t>
            </a:r>
          </a:p>
          <a:p>
            <a:pPr>
              <a:spcBef>
                <a:spcPts val="400"/>
              </a:spcBef>
              <a:spcAft>
                <a:spcPts val="400"/>
              </a:spcAft>
            </a:pPr>
            <a:r>
              <a:rPr lang="en-US" dirty="0"/>
              <a:t>Electric utility concerns about using Cambium data and Xcel avoided distribution costs (and possibly methods);</a:t>
            </a:r>
          </a:p>
          <a:p>
            <a:pPr>
              <a:spcBef>
                <a:spcPts val="400"/>
              </a:spcBef>
              <a:spcAft>
                <a:spcPts val="400"/>
              </a:spcAft>
            </a:pPr>
            <a:r>
              <a:rPr lang="en-US" dirty="0"/>
              <a:t>Wait and see view on Open-Source CE Tool – wouldn’t want it to require significant changes in the way utilities currently evaluate measures (gas utilities may see less benefit vis-à-vis BENCOST);</a:t>
            </a:r>
          </a:p>
          <a:p>
            <a:pPr>
              <a:spcBef>
                <a:spcPts val="400"/>
              </a:spcBef>
              <a:spcAft>
                <a:spcPts val="400"/>
              </a:spcAft>
            </a:pPr>
            <a:endParaRPr lang="en-US" dirty="0"/>
          </a:p>
        </p:txBody>
      </p:sp>
      <p:sp>
        <p:nvSpPr>
          <p:cNvPr id="4" name="Date Placeholder 3">
            <a:extLst>
              <a:ext uri="{FF2B5EF4-FFF2-40B4-BE49-F238E27FC236}">
                <a16:creationId xmlns:a16="http://schemas.microsoft.com/office/drawing/2014/main" id="{73643871-5891-1786-A4BF-4A83D482C343}"/>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BC72B0D2-9191-B490-BBF6-E70ABFE0CD7B}"/>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0FDB2C2-3504-4D74-9DC4-23563A97167B}"/>
              </a:ext>
            </a:extLst>
          </p:cNvPr>
          <p:cNvSpPr>
            <a:spLocks noGrp="1"/>
          </p:cNvSpPr>
          <p:nvPr>
            <p:ph type="sldNum" sz="quarter" idx="12"/>
          </p:nvPr>
        </p:nvSpPr>
        <p:spPr/>
        <p:txBody>
          <a:bodyPr/>
          <a:lstStyle/>
          <a:p>
            <a:fld id="{48F63A3B-78C7-47BE-AE5E-E10140E04643}" type="slidenum">
              <a:rPr lang="en-US" smtClean="0"/>
              <a:t>7</a:t>
            </a:fld>
            <a:endParaRPr lang="en-US" dirty="0"/>
          </a:p>
        </p:txBody>
      </p:sp>
    </p:spTree>
    <p:extLst>
      <p:ext uri="{BB962C8B-B14F-4D97-AF65-F5344CB8AC3E}">
        <p14:creationId xmlns:p14="http://schemas.microsoft.com/office/powerpoint/2010/main" val="3295874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1113-5C79-4450-72D0-C5DE58350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174803-2BDD-9484-222D-DFAEE59A02BD}"/>
              </a:ext>
            </a:extLst>
          </p:cNvPr>
          <p:cNvSpPr>
            <a:spLocks noGrp="1"/>
          </p:cNvSpPr>
          <p:nvPr>
            <p:ph type="title"/>
          </p:nvPr>
        </p:nvSpPr>
        <p:spPr/>
        <p:txBody>
          <a:bodyPr>
            <a:normAutofit/>
          </a:bodyPr>
          <a:lstStyle/>
          <a:p>
            <a:pPr algn="ctr"/>
            <a:r>
              <a:rPr lang="en-US" sz="3300" b="1" dirty="0"/>
              <a:t>Summary of Themes from Ad Hoc Meetings (continued)</a:t>
            </a:r>
          </a:p>
        </p:txBody>
      </p:sp>
      <p:sp>
        <p:nvSpPr>
          <p:cNvPr id="3" name="Content Placeholder 2">
            <a:extLst>
              <a:ext uri="{FF2B5EF4-FFF2-40B4-BE49-F238E27FC236}">
                <a16:creationId xmlns:a16="http://schemas.microsoft.com/office/drawing/2014/main" id="{72B972AB-0298-ECE2-2D31-758C64D16D5C}"/>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Preference for flexible approach to utility-developed avoided marginal energy and distribution costs (rather than a specific method dictated in the Decision);</a:t>
            </a:r>
          </a:p>
          <a:p>
            <a:pPr>
              <a:spcBef>
                <a:spcPts val="400"/>
              </a:spcBef>
              <a:spcAft>
                <a:spcPts val="400"/>
              </a:spcAft>
            </a:pPr>
            <a:r>
              <a:rPr lang="en-US" dirty="0"/>
              <a:t>Generally, like DOC Staff’s pragmatic approach to quantifying additional items in the Minnesota Test – already have good number of factors to incorporate;</a:t>
            </a:r>
          </a:p>
          <a:p>
            <a:pPr>
              <a:spcBef>
                <a:spcPts val="400"/>
              </a:spcBef>
              <a:spcAft>
                <a:spcPts val="400"/>
              </a:spcAft>
            </a:pPr>
            <a:r>
              <a:rPr lang="en-US" dirty="0"/>
              <a:t>For non-Xcel electrics, avoided distribution costs using Xcel’s approach is problematic – prefer updating using 2017 method (but that approach, too, can be difficult to apply) – avoided transmission should be more consistent across utilities and perhaps could use MISO-based values.</a:t>
            </a:r>
          </a:p>
          <a:p>
            <a:pPr>
              <a:spcBef>
                <a:spcPts val="400"/>
              </a:spcBef>
              <a:spcAft>
                <a:spcPts val="400"/>
              </a:spcAft>
            </a:pPr>
            <a:endParaRPr lang="en-US" dirty="0"/>
          </a:p>
          <a:p>
            <a:pPr>
              <a:spcBef>
                <a:spcPts val="400"/>
              </a:spcBef>
              <a:spcAft>
                <a:spcPts val="400"/>
              </a:spcAft>
            </a:pPr>
            <a:endParaRPr lang="en-US" dirty="0"/>
          </a:p>
        </p:txBody>
      </p:sp>
      <p:sp>
        <p:nvSpPr>
          <p:cNvPr id="4" name="Date Placeholder 3">
            <a:extLst>
              <a:ext uri="{FF2B5EF4-FFF2-40B4-BE49-F238E27FC236}">
                <a16:creationId xmlns:a16="http://schemas.microsoft.com/office/drawing/2014/main" id="{57DB9DF2-B3C0-7682-4161-8B7DC0C7701B}"/>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62B856DB-7D4D-47B1-FB8D-844CE9EBC97F}"/>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1D573F43-D95E-0383-7939-1E2B93D9E64A}"/>
              </a:ext>
            </a:extLst>
          </p:cNvPr>
          <p:cNvSpPr>
            <a:spLocks noGrp="1"/>
          </p:cNvSpPr>
          <p:nvPr>
            <p:ph type="sldNum" sz="quarter" idx="12"/>
          </p:nvPr>
        </p:nvSpPr>
        <p:spPr/>
        <p:txBody>
          <a:bodyPr/>
          <a:lstStyle/>
          <a:p>
            <a:fld id="{48F63A3B-78C7-47BE-AE5E-E10140E04643}" type="slidenum">
              <a:rPr lang="en-US" smtClean="0"/>
              <a:t>8</a:t>
            </a:fld>
            <a:endParaRPr lang="en-US" dirty="0"/>
          </a:p>
        </p:txBody>
      </p:sp>
    </p:spTree>
    <p:extLst>
      <p:ext uri="{BB962C8B-B14F-4D97-AF65-F5344CB8AC3E}">
        <p14:creationId xmlns:p14="http://schemas.microsoft.com/office/powerpoint/2010/main" val="147700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98CF-C2FA-8755-A66E-EB58C6B43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F6A25-C135-8661-163A-10FFC9106397}"/>
              </a:ext>
            </a:extLst>
          </p:cNvPr>
          <p:cNvSpPr>
            <a:spLocks noGrp="1"/>
          </p:cNvSpPr>
          <p:nvPr>
            <p:ph type="title"/>
          </p:nvPr>
        </p:nvSpPr>
        <p:spPr/>
        <p:txBody>
          <a:bodyPr>
            <a:normAutofit/>
          </a:bodyPr>
          <a:lstStyle/>
          <a:p>
            <a:pPr algn="ctr"/>
            <a:r>
              <a:rPr lang="en-US" sz="3300" b="1" dirty="0"/>
              <a:t>Approach for Quantifying Impacts / Updating Cost-Effectiveness Models (Updates to USIs and NUSIs)</a:t>
            </a:r>
          </a:p>
        </p:txBody>
      </p:sp>
      <p:sp>
        <p:nvSpPr>
          <p:cNvPr id="3" name="Content Placeholder 2">
            <a:extLst>
              <a:ext uri="{FF2B5EF4-FFF2-40B4-BE49-F238E27FC236}">
                <a16:creationId xmlns:a16="http://schemas.microsoft.com/office/drawing/2014/main" id="{661CB45F-B2D0-C622-8A64-CEAC0A8D63EA}"/>
              </a:ext>
            </a:extLst>
          </p:cNvPr>
          <p:cNvSpPr>
            <a:spLocks noGrp="1"/>
          </p:cNvSpPr>
          <p:nvPr>
            <p:ph idx="1"/>
          </p:nvPr>
        </p:nvSpPr>
        <p:spPr>
          <a:xfrm>
            <a:off x="425679" y="1445417"/>
            <a:ext cx="10703875" cy="4171585"/>
          </a:xfrm>
        </p:spPr>
        <p:txBody>
          <a:bodyPr>
            <a:noAutofit/>
          </a:bodyPr>
          <a:lstStyle/>
          <a:p>
            <a:pPr>
              <a:spcBef>
                <a:spcPts val="400"/>
              </a:spcBef>
              <a:spcAft>
                <a:spcPts val="400"/>
              </a:spcAft>
            </a:pPr>
            <a:r>
              <a:rPr lang="en-US" b="1" dirty="0"/>
              <a:t>(April) CAC meeting with presentations regarding information collected, proposed estimates, and issues identified. </a:t>
            </a:r>
          </a:p>
          <a:p>
            <a:pPr lvl="1">
              <a:spcBef>
                <a:spcPts val="400"/>
              </a:spcBef>
              <a:spcAft>
                <a:spcPts val="400"/>
              </a:spcAft>
            </a:pPr>
            <a:r>
              <a:rPr lang="en-US" sz="2300" dirty="0"/>
              <a:t>Ad Hoc meetings between April and June meetings. Collect feedback on variety of items. Discussions during June or August meetings, depending on availability.</a:t>
            </a:r>
          </a:p>
          <a:p>
            <a:pPr>
              <a:spcBef>
                <a:spcPts val="400"/>
              </a:spcBef>
              <a:spcAft>
                <a:spcPts val="400"/>
              </a:spcAft>
            </a:pPr>
            <a:r>
              <a:rPr lang="en-US" dirty="0"/>
              <a:t>(June) Receive Center for Energy and Environment presentation on Cambium for electric marginal energy. More detailed presentation of USI and NUSI information collected to date. </a:t>
            </a:r>
          </a:p>
          <a:p>
            <a:pPr>
              <a:spcBef>
                <a:spcPts val="400"/>
              </a:spcBef>
              <a:spcAft>
                <a:spcPts val="400"/>
              </a:spcAft>
            </a:pPr>
            <a:r>
              <a:rPr lang="en-US" dirty="0"/>
              <a:t>(August) Discuss near-final methodology details, draft estimates.</a:t>
            </a:r>
          </a:p>
          <a:p>
            <a:pPr lvl="1">
              <a:spcBef>
                <a:spcPts val="400"/>
              </a:spcBef>
              <a:spcAft>
                <a:spcPts val="400"/>
              </a:spcAft>
            </a:pPr>
            <a:r>
              <a:rPr lang="en-US" sz="2300" dirty="0"/>
              <a:t>Issue draft Cost-Effectiveness Updates Summary document for CAC feedback.</a:t>
            </a:r>
          </a:p>
          <a:p>
            <a:pPr lvl="1">
              <a:spcBef>
                <a:spcPts val="400"/>
              </a:spcBef>
              <a:spcAft>
                <a:spcPts val="400"/>
              </a:spcAft>
            </a:pPr>
            <a:r>
              <a:rPr lang="en-US" sz="2300" dirty="0"/>
              <a:t>Subsequent meetings TBD based on feedback.</a:t>
            </a:r>
          </a:p>
          <a:p>
            <a:pPr lvl="1">
              <a:spcBef>
                <a:spcPts val="400"/>
              </a:spcBef>
              <a:spcAft>
                <a:spcPts val="400"/>
              </a:spcAft>
            </a:pPr>
            <a:endParaRPr lang="en-US" sz="2300" i="1" dirty="0"/>
          </a:p>
        </p:txBody>
      </p:sp>
      <p:sp>
        <p:nvSpPr>
          <p:cNvPr id="4" name="Date Placeholder 3">
            <a:extLst>
              <a:ext uri="{FF2B5EF4-FFF2-40B4-BE49-F238E27FC236}">
                <a16:creationId xmlns:a16="http://schemas.microsoft.com/office/drawing/2014/main" id="{3B1D5D6A-3A0A-4B0C-109C-B1813E4E4754}"/>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71F2A9DB-28A6-B090-9AD6-3146A4493168}"/>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323A6ED6-EB59-EA07-B2F7-1859518D0E31}"/>
              </a:ext>
            </a:extLst>
          </p:cNvPr>
          <p:cNvSpPr>
            <a:spLocks noGrp="1"/>
          </p:cNvSpPr>
          <p:nvPr>
            <p:ph type="sldNum" sz="quarter" idx="12"/>
          </p:nvPr>
        </p:nvSpPr>
        <p:spPr/>
        <p:txBody>
          <a:bodyPr/>
          <a:lstStyle/>
          <a:p>
            <a:fld id="{48F63A3B-78C7-47BE-AE5E-E10140E04643}" type="slidenum">
              <a:rPr lang="en-US" smtClean="0"/>
              <a:t>9</a:t>
            </a:fld>
            <a:endParaRPr lang="en-US" dirty="0"/>
          </a:p>
        </p:txBody>
      </p:sp>
      <p:pic>
        <p:nvPicPr>
          <p:cNvPr id="12" name="Graphic 11" descr="Checkbox Checked with solid fill">
            <a:extLst>
              <a:ext uri="{FF2B5EF4-FFF2-40B4-BE49-F238E27FC236}">
                <a16:creationId xmlns:a16="http://schemas.microsoft.com/office/drawing/2014/main" id="{1F8473CB-267C-A921-178C-C75A41D297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31890" y="1406732"/>
            <a:ext cx="548640" cy="548640"/>
          </a:xfrm>
          <a:prstGeom prst="rect">
            <a:avLst/>
          </a:prstGeom>
        </p:spPr>
      </p:pic>
      <p:pic>
        <p:nvPicPr>
          <p:cNvPr id="16" name="Graphic 15" descr="Stop outline">
            <a:extLst>
              <a:ext uri="{FF2B5EF4-FFF2-40B4-BE49-F238E27FC236}">
                <a16:creationId xmlns:a16="http://schemas.microsoft.com/office/drawing/2014/main" id="{C23FB9DC-B546-26DE-57F1-8EC2FCB20D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23330" y="3618816"/>
            <a:ext cx="365760" cy="365760"/>
          </a:xfrm>
          <a:prstGeom prst="rect">
            <a:avLst/>
          </a:prstGeom>
        </p:spPr>
      </p:pic>
      <p:pic>
        <p:nvPicPr>
          <p:cNvPr id="18" name="Graphic 17" descr="Stop outline">
            <a:extLst>
              <a:ext uri="{FF2B5EF4-FFF2-40B4-BE49-F238E27FC236}">
                <a16:creationId xmlns:a16="http://schemas.microsoft.com/office/drawing/2014/main" id="{5408D41D-A33F-BE25-79E1-05DFF6395A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23330" y="4973605"/>
            <a:ext cx="365760" cy="365760"/>
          </a:xfrm>
          <a:prstGeom prst="rect">
            <a:avLst/>
          </a:prstGeom>
        </p:spPr>
      </p:pic>
      <p:pic>
        <p:nvPicPr>
          <p:cNvPr id="7" name="Graphic 6" descr="Checkbox Checked with solid fill">
            <a:extLst>
              <a:ext uri="{FF2B5EF4-FFF2-40B4-BE49-F238E27FC236}">
                <a16:creationId xmlns:a16="http://schemas.microsoft.com/office/drawing/2014/main" id="{F2378668-C980-15A0-6C1E-92084A22A8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33504" y="2395761"/>
            <a:ext cx="548640" cy="548640"/>
          </a:xfrm>
          <a:prstGeom prst="rect">
            <a:avLst/>
          </a:prstGeom>
        </p:spPr>
      </p:pic>
    </p:spTree>
    <p:extLst>
      <p:ext uri="{BB962C8B-B14F-4D97-AF65-F5344CB8AC3E}">
        <p14:creationId xmlns:p14="http://schemas.microsoft.com/office/powerpoint/2010/main" val="346071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A410D-9D04-4038-9D03-7E963245C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161D8-6E0B-55C1-1068-99F4261D4CB4}"/>
              </a:ext>
            </a:extLst>
          </p:cNvPr>
          <p:cNvSpPr>
            <a:spLocks noGrp="1"/>
          </p:cNvSpPr>
          <p:nvPr>
            <p:ph type="title"/>
          </p:nvPr>
        </p:nvSpPr>
        <p:spPr/>
        <p:txBody>
          <a:bodyPr>
            <a:normAutofit/>
          </a:bodyPr>
          <a:lstStyle/>
          <a:p>
            <a:pPr algn="ctr"/>
            <a:r>
              <a:rPr lang="en-US" sz="3300" b="1" dirty="0"/>
              <a:t>Approach for Quantifying Impacts / Updating Cost-Effectiveness Models (Updates to USIs and NUSIs)</a:t>
            </a:r>
          </a:p>
        </p:txBody>
      </p:sp>
      <p:sp>
        <p:nvSpPr>
          <p:cNvPr id="3" name="Content Placeholder 2">
            <a:extLst>
              <a:ext uri="{FF2B5EF4-FFF2-40B4-BE49-F238E27FC236}">
                <a16:creationId xmlns:a16="http://schemas.microsoft.com/office/drawing/2014/main" id="{055F3F64-FF99-6875-A830-71672F76C346}"/>
              </a:ext>
            </a:extLst>
          </p:cNvPr>
          <p:cNvSpPr>
            <a:spLocks noGrp="1"/>
          </p:cNvSpPr>
          <p:nvPr>
            <p:ph idx="1"/>
          </p:nvPr>
        </p:nvSpPr>
        <p:spPr>
          <a:xfrm>
            <a:off x="425679" y="1445417"/>
            <a:ext cx="10928121" cy="4351338"/>
          </a:xfrm>
        </p:spPr>
        <p:txBody>
          <a:bodyPr>
            <a:noAutofit/>
          </a:bodyPr>
          <a:lstStyle/>
          <a:p>
            <a:pPr>
              <a:spcBef>
                <a:spcPts val="400"/>
              </a:spcBef>
              <a:spcAft>
                <a:spcPts val="400"/>
              </a:spcAft>
            </a:pPr>
            <a:r>
              <a:rPr lang="en-US" dirty="0"/>
              <a:t>(October - December) As needed, CAC meeting(s) to discuss feedback on specific cost-effectiveness impacts and/or methods.</a:t>
            </a:r>
          </a:p>
          <a:p>
            <a:pPr>
              <a:spcBef>
                <a:spcPts val="400"/>
              </a:spcBef>
              <a:spcAft>
                <a:spcPts val="400"/>
              </a:spcAft>
            </a:pPr>
            <a:r>
              <a:rPr lang="en-US" dirty="0"/>
              <a:t>(Q1 2026) Deputy Commissioner Decision on 2027—2029 ECO Cost-Effectiveness Methodologies for Electric and Gas Investor-Owned Utilities.</a:t>
            </a:r>
          </a:p>
        </p:txBody>
      </p:sp>
      <p:sp>
        <p:nvSpPr>
          <p:cNvPr id="4" name="Date Placeholder 3">
            <a:extLst>
              <a:ext uri="{FF2B5EF4-FFF2-40B4-BE49-F238E27FC236}">
                <a16:creationId xmlns:a16="http://schemas.microsoft.com/office/drawing/2014/main" id="{1E7EFBA3-5422-9563-14B3-83FF1D820EF3}"/>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FC9E325A-66D5-AA10-7B97-3BF0249D3B7B}"/>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1B6D385A-188F-9424-614D-395945CC4D2C}"/>
              </a:ext>
            </a:extLst>
          </p:cNvPr>
          <p:cNvSpPr>
            <a:spLocks noGrp="1"/>
          </p:cNvSpPr>
          <p:nvPr>
            <p:ph type="sldNum" sz="quarter" idx="12"/>
          </p:nvPr>
        </p:nvSpPr>
        <p:spPr/>
        <p:txBody>
          <a:bodyPr/>
          <a:lstStyle/>
          <a:p>
            <a:fld id="{48F63A3B-78C7-47BE-AE5E-E10140E04643}" type="slidenum">
              <a:rPr lang="en-US" smtClean="0"/>
              <a:t>10</a:t>
            </a:fld>
            <a:endParaRPr lang="en-US" dirty="0"/>
          </a:p>
        </p:txBody>
      </p:sp>
    </p:spTree>
    <p:extLst>
      <p:ext uri="{BB962C8B-B14F-4D97-AF65-F5344CB8AC3E}">
        <p14:creationId xmlns:p14="http://schemas.microsoft.com/office/powerpoint/2010/main" val="2511470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13FF5-A85E-EBF9-EF17-3356965C817B}"/>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86EC4960-C2B6-6C4A-5F38-D84CC4C723EE}"/>
              </a:ext>
            </a:extLst>
          </p:cNvPr>
          <p:cNvSpPr txBox="1"/>
          <p:nvPr/>
        </p:nvSpPr>
        <p:spPr>
          <a:xfrm>
            <a:off x="949592" y="2076595"/>
            <a:ext cx="1505137" cy="307777"/>
          </a:xfrm>
          <a:prstGeom prst="rect">
            <a:avLst/>
          </a:prstGeom>
          <a:noFill/>
        </p:spPr>
        <p:txBody>
          <a:bodyPr wrap="square" rtlCol="0">
            <a:spAutoFit/>
          </a:bodyPr>
          <a:lstStyle/>
          <a:p>
            <a:pPr algn="ctr"/>
            <a:r>
              <a:rPr lang="en-US" sz="1300" dirty="0"/>
              <a:t>Email </a:t>
            </a:r>
            <a:r>
              <a:rPr lang="en-US" sz="1400" dirty="0"/>
              <a:t>Updates</a:t>
            </a:r>
            <a:endParaRPr lang="en-US" sz="1300" dirty="0"/>
          </a:p>
        </p:txBody>
      </p:sp>
      <p:sp>
        <p:nvSpPr>
          <p:cNvPr id="2" name="Title 1">
            <a:extLst>
              <a:ext uri="{FF2B5EF4-FFF2-40B4-BE49-F238E27FC236}">
                <a16:creationId xmlns:a16="http://schemas.microsoft.com/office/drawing/2014/main" id="{D5BA63A6-117F-4541-0705-895720F8B40C}"/>
              </a:ext>
            </a:extLst>
          </p:cNvPr>
          <p:cNvSpPr>
            <a:spLocks noGrp="1"/>
          </p:cNvSpPr>
          <p:nvPr>
            <p:ph type="title"/>
          </p:nvPr>
        </p:nvSpPr>
        <p:spPr/>
        <p:txBody>
          <a:bodyPr>
            <a:normAutofit/>
          </a:bodyPr>
          <a:lstStyle/>
          <a:p>
            <a:pPr algn="ctr"/>
            <a:r>
              <a:rPr lang="en-US" sz="3300" b="1" dirty="0"/>
              <a:t>Proposed Approach for Quantifying Impacts/Updating Cost-Effectiveness Models</a:t>
            </a:r>
          </a:p>
        </p:txBody>
      </p:sp>
      <p:sp>
        <p:nvSpPr>
          <p:cNvPr id="4" name="Date Placeholder 3">
            <a:extLst>
              <a:ext uri="{FF2B5EF4-FFF2-40B4-BE49-F238E27FC236}">
                <a16:creationId xmlns:a16="http://schemas.microsoft.com/office/drawing/2014/main" id="{143163E8-AE6D-3AC7-A94D-AB84D3831265}"/>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9DBE6015-C446-6AE2-8034-937A537B72D8}"/>
              </a:ext>
            </a:extLst>
          </p:cNvPr>
          <p:cNvSpPr>
            <a:spLocks noGrp="1"/>
          </p:cNvSpPr>
          <p:nvPr>
            <p:ph type="ftr" sz="quarter" idx="3"/>
          </p:nvPr>
        </p:nvSpPr>
        <p:spPr>
          <a:xfrm>
            <a:off x="3329817" y="6314227"/>
            <a:ext cx="5587647" cy="365125"/>
          </a:xfrm>
        </p:spPr>
        <p:txBody>
          <a:bodyPr/>
          <a:lstStyle/>
          <a:p>
            <a:r>
              <a:rPr lang="en-US" dirty="0"/>
              <a:t>mn.gov/commerce</a:t>
            </a:r>
          </a:p>
        </p:txBody>
      </p:sp>
      <p:sp>
        <p:nvSpPr>
          <p:cNvPr id="6" name="Slide Number Placeholder 5">
            <a:extLst>
              <a:ext uri="{FF2B5EF4-FFF2-40B4-BE49-F238E27FC236}">
                <a16:creationId xmlns:a16="http://schemas.microsoft.com/office/drawing/2014/main" id="{4237F354-A848-5F01-AF88-86BCAFEF8126}"/>
              </a:ext>
            </a:extLst>
          </p:cNvPr>
          <p:cNvSpPr>
            <a:spLocks noGrp="1"/>
          </p:cNvSpPr>
          <p:nvPr>
            <p:ph type="sldNum" sz="quarter" idx="12"/>
          </p:nvPr>
        </p:nvSpPr>
        <p:spPr/>
        <p:txBody>
          <a:bodyPr/>
          <a:lstStyle/>
          <a:p>
            <a:fld id="{48F63A3B-78C7-47BE-AE5E-E10140E04643}" type="slidenum">
              <a:rPr lang="en-US" smtClean="0"/>
              <a:t>11</a:t>
            </a:fld>
            <a:endParaRPr lang="en-US" dirty="0"/>
          </a:p>
        </p:txBody>
      </p:sp>
      <p:graphicFrame>
        <p:nvGraphicFramePr>
          <p:cNvPr id="10" name="Diagram 9">
            <a:extLst>
              <a:ext uri="{FF2B5EF4-FFF2-40B4-BE49-F238E27FC236}">
                <a16:creationId xmlns:a16="http://schemas.microsoft.com/office/drawing/2014/main" id="{AA02D9C3-D2BF-0C48-E002-B97E3942E176}"/>
              </a:ext>
            </a:extLst>
          </p:cNvPr>
          <p:cNvGraphicFramePr/>
          <p:nvPr/>
        </p:nvGraphicFramePr>
        <p:xfrm>
          <a:off x="466942" y="2407523"/>
          <a:ext cx="10757587" cy="3596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Notched Right 2">
            <a:extLst>
              <a:ext uri="{FF2B5EF4-FFF2-40B4-BE49-F238E27FC236}">
                <a16:creationId xmlns:a16="http://schemas.microsoft.com/office/drawing/2014/main" id="{C378D611-2A44-B91B-081C-FC77515F1809}"/>
              </a:ext>
            </a:extLst>
          </p:cNvPr>
          <p:cNvSpPr/>
          <p:nvPr/>
        </p:nvSpPr>
        <p:spPr>
          <a:xfrm>
            <a:off x="1142527" y="1288312"/>
            <a:ext cx="10574141" cy="1046922"/>
          </a:xfrm>
          <a:prstGeom prst="notchedRightArrow">
            <a:avLst/>
          </a:prstGeom>
          <a:solidFill>
            <a:schemeClr val="tx1">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A370850-FDCE-7B9B-56A8-DA0F5E3E72A4}"/>
              </a:ext>
            </a:extLst>
          </p:cNvPr>
          <p:cNvSpPr txBox="1"/>
          <p:nvPr/>
        </p:nvSpPr>
        <p:spPr>
          <a:xfrm>
            <a:off x="1450185" y="1617974"/>
            <a:ext cx="695187" cy="369332"/>
          </a:xfrm>
          <a:prstGeom prst="rect">
            <a:avLst/>
          </a:prstGeom>
          <a:noFill/>
        </p:spPr>
        <p:txBody>
          <a:bodyPr wrap="square" rtlCol="0">
            <a:spAutoFit/>
          </a:bodyPr>
          <a:lstStyle/>
          <a:p>
            <a:r>
              <a:rPr lang="en-US" b="1" dirty="0"/>
              <a:t>Dec.</a:t>
            </a:r>
          </a:p>
        </p:txBody>
      </p:sp>
      <p:sp>
        <p:nvSpPr>
          <p:cNvPr id="8" name="TextBox 7">
            <a:extLst>
              <a:ext uri="{FF2B5EF4-FFF2-40B4-BE49-F238E27FC236}">
                <a16:creationId xmlns:a16="http://schemas.microsoft.com/office/drawing/2014/main" id="{9C131B1D-FA1C-185D-77BC-CB51AD7696BE}"/>
              </a:ext>
            </a:extLst>
          </p:cNvPr>
          <p:cNvSpPr txBox="1"/>
          <p:nvPr/>
        </p:nvSpPr>
        <p:spPr>
          <a:xfrm>
            <a:off x="2739470" y="1617974"/>
            <a:ext cx="595603" cy="369332"/>
          </a:xfrm>
          <a:prstGeom prst="rect">
            <a:avLst/>
          </a:prstGeom>
          <a:noFill/>
        </p:spPr>
        <p:txBody>
          <a:bodyPr wrap="square" rtlCol="0">
            <a:spAutoFit/>
          </a:bodyPr>
          <a:lstStyle/>
          <a:p>
            <a:r>
              <a:rPr lang="en-US" b="1" dirty="0"/>
              <a:t>Feb.</a:t>
            </a:r>
          </a:p>
        </p:txBody>
      </p:sp>
      <p:sp>
        <p:nvSpPr>
          <p:cNvPr id="9" name="TextBox 8">
            <a:extLst>
              <a:ext uri="{FF2B5EF4-FFF2-40B4-BE49-F238E27FC236}">
                <a16:creationId xmlns:a16="http://schemas.microsoft.com/office/drawing/2014/main" id="{56C8D91D-BD6A-EEF2-DAF5-25832D014279}"/>
              </a:ext>
            </a:extLst>
          </p:cNvPr>
          <p:cNvSpPr txBox="1"/>
          <p:nvPr/>
        </p:nvSpPr>
        <p:spPr>
          <a:xfrm>
            <a:off x="3939482" y="1617974"/>
            <a:ext cx="640971" cy="369332"/>
          </a:xfrm>
          <a:prstGeom prst="rect">
            <a:avLst/>
          </a:prstGeom>
          <a:noFill/>
        </p:spPr>
        <p:txBody>
          <a:bodyPr wrap="square" rtlCol="0">
            <a:spAutoFit/>
          </a:bodyPr>
          <a:lstStyle/>
          <a:p>
            <a:r>
              <a:rPr lang="en-US" b="1" dirty="0"/>
              <a:t>April</a:t>
            </a:r>
          </a:p>
        </p:txBody>
      </p:sp>
      <p:sp>
        <p:nvSpPr>
          <p:cNvPr id="11" name="TextBox 10">
            <a:extLst>
              <a:ext uri="{FF2B5EF4-FFF2-40B4-BE49-F238E27FC236}">
                <a16:creationId xmlns:a16="http://schemas.microsoft.com/office/drawing/2014/main" id="{84882A18-22C4-EC07-A372-8D895014918C}"/>
              </a:ext>
            </a:extLst>
          </p:cNvPr>
          <p:cNvSpPr txBox="1"/>
          <p:nvPr/>
        </p:nvSpPr>
        <p:spPr>
          <a:xfrm>
            <a:off x="5254574" y="1617974"/>
            <a:ext cx="695187" cy="369332"/>
          </a:xfrm>
          <a:prstGeom prst="rect">
            <a:avLst/>
          </a:prstGeom>
          <a:noFill/>
        </p:spPr>
        <p:txBody>
          <a:bodyPr wrap="square" rtlCol="0">
            <a:spAutoFit/>
          </a:bodyPr>
          <a:lstStyle/>
          <a:p>
            <a:r>
              <a:rPr lang="en-US" b="1" dirty="0"/>
              <a:t>June</a:t>
            </a:r>
          </a:p>
        </p:txBody>
      </p:sp>
      <p:sp>
        <p:nvSpPr>
          <p:cNvPr id="12" name="TextBox 11">
            <a:extLst>
              <a:ext uri="{FF2B5EF4-FFF2-40B4-BE49-F238E27FC236}">
                <a16:creationId xmlns:a16="http://schemas.microsoft.com/office/drawing/2014/main" id="{F5BA6234-B95E-C8E0-9F0C-F878E9FC0004}"/>
              </a:ext>
            </a:extLst>
          </p:cNvPr>
          <p:cNvSpPr txBox="1"/>
          <p:nvPr/>
        </p:nvSpPr>
        <p:spPr>
          <a:xfrm>
            <a:off x="6371908" y="1624952"/>
            <a:ext cx="873371" cy="369332"/>
          </a:xfrm>
          <a:prstGeom prst="rect">
            <a:avLst/>
          </a:prstGeom>
          <a:noFill/>
        </p:spPr>
        <p:txBody>
          <a:bodyPr wrap="square" rtlCol="0">
            <a:spAutoFit/>
          </a:bodyPr>
          <a:lstStyle/>
          <a:p>
            <a:pPr algn="ctr"/>
            <a:r>
              <a:rPr lang="en-US" b="1" dirty="0"/>
              <a:t>August</a:t>
            </a:r>
          </a:p>
        </p:txBody>
      </p:sp>
      <p:sp>
        <p:nvSpPr>
          <p:cNvPr id="13" name="TextBox 12">
            <a:extLst>
              <a:ext uri="{FF2B5EF4-FFF2-40B4-BE49-F238E27FC236}">
                <a16:creationId xmlns:a16="http://schemas.microsoft.com/office/drawing/2014/main" id="{DF306A05-C6FC-02B8-6868-E5DEA6422BB5}"/>
              </a:ext>
            </a:extLst>
          </p:cNvPr>
          <p:cNvSpPr txBox="1"/>
          <p:nvPr/>
        </p:nvSpPr>
        <p:spPr>
          <a:xfrm>
            <a:off x="9113483" y="1617571"/>
            <a:ext cx="639491" cy="369332"/>
          </a:xfrm>
          <a:prstGeom prst="rect">
            <a:avLst/>
          </a:prstGeom>
          <a:noFill/>
        </p:spPr>
        <p:txBody>
          <a:bodyPr wrap="square" rtlCol="0">
            <a:spAutoFit/>
          </a:bodyPr>
          <a:lstStyle/>
          <a:p>
            <a:r>
              <a:rPr lang="en-US" b="1" dirty="0"/>
              <a:t>Dec.</a:t>
            </a:r>
          </a:p>
        </p:txBody>
      </p:sp>
      <p:sp>
        <p:nvSpPr>
          <p:cNvPr id="15" name="TextBox 14">
            <a:extLst>
              <a:ext uri="{FF2B5EF4-FFF2-40B4-BE49-F238E27FC236}">
                <a16:creationId xmlns:a16="http://schemas.microsoft.com/office/drawing/2014/main" id="{385707DB-5E03-DF45-8664-C7A7338E13A3}"/>
              </a:ext>
            </a:extLst>
          </p:cNvPr>
          <p:cNvSpPr txBox="1"/>
          <p:nvPr/>
        </p:nvSpPr>
        <p:spPr>
          <a:xfrm>
            <a:off x="10012660" y="1488608"/>
            <a:ext cx="967819" cy="646331"/>
          </a:xfrm>
          <a:prstGeom prst="rect">
            <a:avLst/>
          </a:prstGeom>
          <a:noFill/>
        </p:spPr>
        <p:txBody>
          <a:bodyPr wrap="square" rtlCol="0" anchor="ctr" anchorCtr="1">
            <a:spAutoFit/>
          </a:bodyPr>
          <a:lstStyle/>
          <a:p>
            <a:pPr algn="ctr"/>
            <a:r>
              <a:rPr lang="en-US" b="1" dirty="0"/>
              <a:t>Q1-2026</a:t>
            </a:r>
          </a:p>
        </p:txBody>
      </p:sp>
      <p:sp>
        <p:nvSpPr>
          <p:cNvPr id="17" name="TextBox 16">
            <a:extLst>
              <a:ext uri="{FF2B5EF4-FFF2-40B4-BE49-F238E27FC236}">
                <a16:creationId xmlns:a16="http://schemas.microsoft.com/office/drawing/2014/main" id="{0C46B38D-DF99-8695-43C6-E2EF767CD213}"/>
              </a:ext>
            </a:extLst>
          </p:cNvPr>
          <p:cNvSpPr txBox="1"/>
          <p:nvPr/>
        </p:nvSpPr>
        <p:spPr>
          <a:xfrm rot="16200000">
            <a:off x="401315" y="3596696"/>
            <a:ext cx="2601693" cy="369332"/>
          </a:xfrm>
          <a:prstGeom prst="rect">
            <a:avLst/>
          </a:prstGeom>
          <a:solidFill>
            <a:schemeClr val="bg1"/>
          </a:solidFill>
        </p:spPr>
        <p:txBody>
          <a:bodyPr wrap="square" rtlCol="0">
            <a:spAutoFit/>
          </a:bodyPr>
          <a:lstStyle/>
          <a:p>
            <a:r>
              <a:rPr lang="en-US" dirty="0"/>
              <a:t>Web Page Set-Up</a:t>
            </a:r>
          </a:p>
        </p:txBody>
      </p:sp>
      <p:cxnSp>
        <p:nvCxnSpPr>
          <p:cNvPr id="23" name="Straight Connector 22">
            <a:extLst>
              <a:ext uri="{FF2B5EF4-FFF2-40B4-BE49-F238E27FC236}">
                <a16:creationId xmlns:a16="http://schemas.microsoft.com/office/drawing/2014/main" id="{51370237-F377-323D-04C8-572BF782C68A}"/>
              </a:ext>
            </a:extLst>
          </p:cNvPr>
          <p:cNvCxnSpPr>
            <a:cxnSpLocks/>
          </p:cNvCxnSpPr>
          <p:nvPr/>
        </p:nvCxnSpPr>
        <p:spPr>
          <a:xfrm>
            <a:off x="2339009" y="2215094"/>
            <a:ext cx="815756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4CABB2AA-5A08-4209-67D3-EBB89092C221}"/>
              </a:ext>
            </a:extLst>
          </p:cNvPr>
          <p:cNvSpPr/>
          <p:nvPr/>
        </p:nvSpPr>
        <p:spPr>
          <a:xfrm>
            <a:off x="10438168" y="2135130"/>
            <a:ext cx="139505" cy="14419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A4208E88-892B-E23B-EE8B-74C644A43A07}"/>
              </a:ext>
            </a:extLst>
          </p:cNvPr>
          <p:cNvSpPr txBox="1"/>
          <p:nvPr/>
        </p:nvSpPr>
        <p:spPr>
          <a:xfrm>
            <a:off x="-128750" y="1656043"/>
            <a:ext cx="1505137" cy="307777"/>
          </a:xfrm>
          <a:prstGeom prst="rect">
            <a:avLst/>
          </a:prstGeom>
          <a:noFill/>
        </p:spPr>
        <p:txBody>
          <a:bodyPr wrap="square" rtlCol="0">
            <a:spAutoFit/>
          </a:bodyPr>
          <a:lstStyle/>
          <a:p>
            <a:pPr algn="ctr"/>
            <a:r>
              <a:rPr lang="en-US" sz="1300" dirty="0"/>
              <a:t>CAC </a:t>
            </a:r>
            <a:r>
              <a:rPr lang="en-US" sz="1400" dirty="0"/>
              <a:t>Meetings</a:t>
            </a:r>
            <a:endParaRPr lang="en-US" sz="1300" dirty="0"/>
          </a:p>
        </p:txBody>
      </p:sp>
      <p:sp>
        <p:nvSpPr>
          <p:cNvPr id="40" name="Document 39">
            <a:extLst>
              <a:ext uri="{FF2B5EF4-FFF2-40B4-BE49-F238E27FC236}">
                <a16:creationId xmlns:a16="http://schemas.microsoft.com/office/drawing/2014/main" id="{2E99FDFF-FDCE-998C-5375-F4AD4A3D41C2}"/>
              </a:ext>
            </a:extLst>
          </p:cNvPr>
          <p:cNvSpPr/>
          <p:nvPr/>
        </p:nvSpPr>
        <p:spPr>
          <a:xfrm>
            <a:off x="9676820" y="4841087"/>
            <a:ext cx="1442933" cy="1073846"/>
          </a:xfrm>
          <a:prstGeom prst="flowChartDocumen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2027—2029 ECO Cost-Effectiveness Docket </a:t>
            </a:r>
          </a:p>
          <a:p>
            <a:pPr algn="ctr"/>
            <a:r>
              <a:rPr lang="en-US" sz="1100" dirty="0">
                <a:solidFill>
                  <a:schemeClr val="bg1"/>
                </a:solidFill>
              </a:rPr>
              <a:t>PD ~ Jan/Feb 2026; Decision ~ Mar/2026 </a:t>
            </a:r>
          </a:p>
        </p:txBody>
      </p:sp>
      <p:sp>
        <p:nvSpPr>
          <p:cNvPr id="42" name="Rectangle 41">
            <a:extLst>
              <a:ext uri="{FF2B5EF4-FFF2-40B4-BE49-F238E27FC236}">
                <a16:creationId xmlns:a16="http://schemas.microsoft.com/office/drawing/2014/main" id="{B6A451C0-82A5-BA3F-6DEB-2917A902B452}"/>
              </a:ext>
            </a:extLst>
          </p:cNvPr>
          <p:cNvSpPr/>
          <p:nvPr/>
        </p:nvSpPr>
        <p:spPr>
          <a:xfrm>
            <a:off x="2053725" y="2765949"/>
            <a:ext cx="1389549"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B41F2E96-55DC-A266-91B2-1E04132ADB9C}"/>
              </a:ext>
            </a:extLst>
          </p:cNvPr>
          <p:cNvSpPr txBox="1"/>
          <p:nvPr/>
        </p:nvSpPr>
        <p:spPr>
          <a:xfrm>
            <a:off x="2045789" y="3110731"/>
            <a:ext cx="1462669" cy="1569660"/>
          </a:xfrm>
          <a:prstGeom prst="rect">
            <a:avLst/>
          </a:prstGeom>
          <a:noFill/>
        </p:spPr>
        <p:txBody>
          <a:bodyPr wrap="square" rtlCol="0">
            <a:spAutoFit/>
          </a:bodyPr>
          <a:lstStyle/>
          <a:p>
            <a:pPr algn="ctr"/>
            <a:r>
              <a:rPr lang="en-US" sz="1600" dirty="0"/>
              <a:t>Collect Info, Develop Preliminary Estimates, Issues Identified</a:t>
            </a:r>
          </a:p>
        </p:txBody>
      </p:sp>
      <p:sp>
        <p:nvSpPr>
          <p:cNvPr id="43" name="Rectangle 42">
            <a:extLst>
              <a:ext uri="{FF2B5EF4-FFF2-40B4-BE49-F238E27FC236}">
                <a16:creationId xmlns:a16="http://schemas.microsoft.com/office/drawing/2014/main" id="{7C80FB27-B83D-4546-72AA-03BC6B93973E}"/>
              </a:ext>
            </a:extLst>
          </p:cNvPr>
          <p:cNvSpPr/>
          <p:nvPr/>
        </p:nvSpPr>
        <p:spPr>
          <a:xfrm>
            <a:off x="3520551" y="2765949"/>
            <a:ext cx="1389549"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CF9827FD-81F5-F2EB-B906-8A223E314CB6}"/>
              </a:ext>
            </a:extLst>
          </p:cNvPr>
          <p:cNvSpPr txBox="1"/>
          <p:nvPr/>
        </p:nvSpPr>
        <p:spPr>
          <a:xfrm>
            <a:off x="3516953" y="2774057"/>
            <a:ext cx="1462669" cy="2062103"/>
          </a:xfrm>
          <a:prstGeom prst="rect">
            <a:avLst/>
          </a:prstGeom>
          <a:noFill/>
        </p:spPr>
        <p:txBody>
          <a:bodyPr wrap="square" rtlCol="0">
            <a:spAutoFit/>
          </a:bodyPr>
          <a:lstStyle/>
          <a:p>
            <a:pPr algn="ctr"/>
            <a:r>
              <a:rPr lang="en-US" sz="1600" dirty="0"/>
              <a:t>Updates regarding information collected, proposed estimates, and issues identified. </a:t>
            </a:r>
          </a:p>
        </p:txBody>
      </p:sp>
      <p:grpSp>
        <p:nvGrpSpPr>
          <p:cNvPr id="21" name="Group 20">
            <a:extLst>
              <a:ext uri="{FF2B5EF4-FFF2-40B4-BE49-F238E27FC236}">
                <a16:creationId xmlns:a16="http://schemas.microsoft.com/office/drawing/2014/main" id="{36AAD6C7-62EC-838A-EDB6-397BF4A45696}"/>
              </a:ext>
            </a:extLst>
          </p:cNvPr>
          <p:cNvGrpSpPr/>
          <p:nvPr/>
        </p:nvGrpSpPr>
        <p:grpSpPr>
          <a:xfrm>
            <a:off x="4974921" y="2765948"/>
            <a:ext cx="1314924" cy="2159266"/>
            <a:chOff x="5002709" y="2828999"/>
            <a:chExt cx="1314924" cy="2159266"/>
          </a:xfrm>
        </p:grpSpPr>
        <p:sp>
          <p:nvSpPr>
            <p:cNvPr id="46" name="Rectangle 45">
              <a:extLst>
                <a:ext uri="{FF2B5EF4-FFF2-40B4-BE49-F238E27FC236}">
                  <a16:creationId xmlns:a16="http://schemas.microsoft.com/office/drawing/2014/main" id="{F1B0A61A-9792-2099-1B2F-107C56D89A84}"/>
                </a:ext>
              </a:extLst>
            </p:cNvPr>
            <p:cNvSpPr/>
            <p:nvPr/>
          </p:nvSpPr>
          <p:spPr>
            <a:xfrm>
              <a:off x="5011912" y="2828999"/>
              <a:ext cx="1288325"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C352A293-B978-3335-FAD3-9AAC62026265}"/>
                </a:ext>
              </a:extLst>
            </p:cNvPr>
            <p:cNvSpPr txBox="1"/>
            <p:nvPr/>
          </p:nvSpPr>
          <p:spPr>
            <a:xfrm>
              <a:off x="5002709" y="2946499"/>
              <a:ext cx="1314924" cy="1846659"/>
            </a:xfrm>
            <a:prstGeom prst="rect">
              <a:avLst/>
            </a:prstGeom>
            <a:noFill/>
          </p:spPr>
          <p:txBody>
            <a:bodyPr wrap="square" rtlCol="0">
              <a:spAutoFit/>
            </a:bodyPr>
            <a:lstStyle/>
            <a:p>
              <a:pPr algn="ctr"/>
              <a:r>
                <a:rPr lang="en-US" dirty="0"/>
                <a:t> </a:t>
              </a:r>
              <a:r>
                <a:rPr lang="en-US" sz="1600" dirty="0"/>
                <a:t>Presentation on Cambium data. Updates on collected USI and NUSI information.</a:t>
              </a:r>
              <a:endParaRPr lang="en-US" dirty="0"/>
            </a:p>
          </p:txBody>
        </p:sp>
      </p:grpSp>
      <p:grpSp>
        <p:nvGrpSpPr>
          <p:cNvPr id="24" name="Group 23">
            <a:extLst>
              <a:ext uri="{FF2B5EF4-FFF2-40B4-BE49-F238E27FC236}">
                <a16:creationId xmlns:a16="http://schemas.microsoft.com/office/drawing/2014/main" id="{7FB2208B-EF38-002B-8916-7879978DB6E4}"/>
              </a:ext>
            </a:extLst>
          </p:cNvPr>
          <p:cNvGrpSpPr/>
          <p:nvPr/>
        </p:nvGrpSpPr>
        <p:grpSpPr>
          <a:xfrm>
            <a:off x="6277138" y="2765948"/>
            <a:ext cx="1425715" cy="2191811"/>
            <a:chOff x="6277138" y="2814853"/>
            <a:chExt cx="1425715" cy="2191811"/>
          </a:xfrm>
        </p:grpSpPr>
        <p:sp>
          <p:nvSpPr>
            <p:cNvPr id="51" name="Rectangle 50">
              <a:extLst>
                <a:ext uri="{FF2B5EF4-FFF2-40B4-BE49-F238E27FC236}">
                  <a16:creationId xmlns:a16="http://schemas.microsoft.com/office/drawing/2014/main" id="{44BA1560-C103-933B-1AE5-9BBA8E616738}"/>
                </a:ext>
              </a:extLst>
            </p:cNvPr>
            <p:cNvSpPr/>
            <p:nvPr/>
          </p:nvSpPr>
          <p:spPr>
            <a:xfrm>
              <a:off x="6354666" y="2814853"/>
              <a:ext cx="1270661"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E3B17840-4626-F5C1-6E32-3E9DEF906237}"/>
                </a:ext>
              </a:extLst>
            </p:cNvPr>
            <p:cNvSpPr txBox="1"/>
            <p:nvPr/>
          </p:nvSpPr>
          <p:spPr>
            <a:xfrm>
              <a:off x="6277138" y="3190782"/>
              <a:ext cx="1425715" cy="1815882"/>
            </a:xfrm>
            <a:prstGeom prst="rect">
              <a:avLst/>
            </a:prstGeom>
            <a:noFill/>
          </p:spPr>
          <p:txBody>
            <a:bodyPr wrap="square" rtlCol="0">
              <a:spAutoFit/>
            </a:bodyPr>
            <a:lstStyle/>
            <a:p>
              <a:pPr algn="ctr"/>
              <a:r>
                <a:rPr lang="en-US" sz="1600" dirty="0"/>
                <a:t>Discuss near-final methodology details, draft estimates, proceeding timeline. </a:t>
              </a:r>
            </a:p>
          </p:txBody>
        </p:sp>
      </p:grpSp>
      <p:sp>
        <p:nvSpPr>
          <p:cNvPr id="36" name="Oval 35">
            <a:extLst>
              <a:ext uri="{FF2B5EF4-FFF2-40B4-BE49-F238E27FC236}">
                <a16:creationId xmlns:a16="http://schemas.microsoft.com/office/drawing/2014/main" id="{1BBCF4AB-A086-C7AA-0290-E302E9DBC77B}"/>
              </a:ext>
            </a:extLst>
          </p:cNvPr>
          <p:cNvSpPr>
            <a:spLocks noChangeAspect="1"/>
          </p:cNvSpPr>
          <p:nvPr/>
        </p:nvSpPr>
        <p:spPr>
          <a:xfrm>
            <a:off x="233914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C048CF4E-C6F1-EFF1-FE51-D3F5EA0C9A56}"/>
              </a:ext>
            </a:extLst>
          </p:cNvPr>
          <p:cNvSpPr>
            <a:spLocks noChangeAspect="1"/>
          </p:cNvSpPr>
          <p:nvPr/>
        </p:nvSpPr>
        <p:spPr>
          <a:xfrm>
            <a:off x="297167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F941BDAD-AB91-7ACB-DE52-D142678331EF}"/>
              </a:ext>
            </a:extLst>
          </p:cNvPr>
          <p:cNvSpPr>
            <a:spLocks noChangeAspect="1"/>
          </p:cNvSpPr>
          <p:nvPr/>
        </p:nvSpPr>
        <p:spPr>
          <a:xfrm>
            <a:off x="360420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31EDDE44-A76B-E61D-6C27-760C890F1C87}"/>
              </a:ext>
            </a:extLst>
          </p:cNvPr>
          <p:cNvSpPr>
            <a:spLocks noChangeAspect="1"/>
          </p:cNvSpPr>
          <p:nvPr/>
        </p:nvSpPr>
        <p:spPr>
          <a:xfrm>
            <a:off x="423673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33AEE7FE-4F28-C196-ECE4-B294F1B76E00}"/>
              </a:ext>
            </a:extLst>
          </p:cNvPr>
          <p:cNvSpPr>
            <a:spLocks noChangeAspect="1"/>
          </p:cNvSpPr>
          <p:nvPr/>
        </p:nvSpPr>
        <p:spPr>
          <a:xfrm>
            <a:off x="486926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7787176D-7CFB-61CD-BEC6-C8CBC9C9BD89}"/>
              </a:ext>
            </a:extLst>
          </p:cNvPr>
          <p:cNvSpPr>
            <a:spLocks noChangeAspect="1"/>
          </p:cNvSpPr>
          <p:nvPr/>
        </p:nvSpPr>
        <p:spPr>
          <a:xfrm>
            <a:off x="550179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850C97C7-9100-B97C-BA41-12FE6B453E69}"/>
              </a:ext>
            </a:extLst>
          </p:cNvPr>
          <p:cNvSpPr>
            <a:spLocks noChangeAspect="1"/>
          </p:cNvSpPr>
          <p:nvPr/>
        </p:nvSpPr>
        <p:spPr>
          <a:xfrm>
            <a:off x="613432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6C37A6A5-EE3F-F371-2443-B4CCA80BFE21}"/>
              </a:ext>
            </a:extLst>
          </p:cNvPr>
          <p:cNvSpPr>
            <a:spLocks noChangeAspect="1"/>
          </p:cNvSpPr>
          <p:nvPr/>
        </p:nvSpPr>
        <p:spPr>
          <a:xfrm>
            <a:off x="676685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7BDB1978-B26B-2E02-0C27-ECBB70F9CE27}"/>
              </a:ext>
            </a:extLst>
          </p:cNvPr>
          <p:cNvSpPr>
            <a:spLocks noChangeAspect="1"/>
          </p:cNvSpPr>
          <p:nvPr/>
        </p:nvSpPr>
        <p:spPr>
          <a:xfrm>
            <a:off x="739938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4" name="Picture 63">
            <a:extLst>
              <a:ext uri="{FF2B5EF4-FFF2-40B4-BE49-F238E27FC236}">
                <a16:creationId xmlns:a16="http://schemas.microsoft.com/office/drawing/2014/main" id="{3C327F4F-36FA-7029-153E-F76E6381D273}"/>
              </a:ext>
            </a:extLst>
          </p:cNvPr>
          <p:cNvPicPr>
            <a:picLocks noChangeAspect="1"/>
          </p:cNvPicPr>
          <p:nvPr/>
        </p:nvPicPr>
        <p:blipFill>
          <a:blip r:embed="rId8"/>
          <a:stretch>
            <a:fillRect/>
          </a:stretch>
        </p:blipFill>
        <p:spPr>
          <a:xfrm>
            <a:off x="8031913" y="2150089"/>
            <a:ext cx="139700" cy="139700"/>
          </a:xfrm>
          <a:prstGeom prst="rect">
            <a:avLst/>
          </a:prstGeom>
        </p:spPr>
      </p:pic>
      <p:pic>
        <p:nvPicPr>
          <p:cNvPr id="65" name="Picture 64">
            <a:extLst>
              <a:ext uri="{FF2B5EF4-FFF2-40B4-BE49-F238E27FC236}">
                <a16:creationId xmlns:a16="http://schemas.microsoft.com/office/drawing/2014/main" id="{D3206568-4DAE-6B8F-C77E-65E7D66169BC}"/>
              </a:ext>
            </a:extLst>
          </p:cNvPr>
          <p:cNvPicPr>
            <a:picLocks noChangeAspect="1"/>
          </p:cNvPicPr>
          <p:nvPr/>
        </p:nvPicPr>
        <p:blipFill>
          <a:blip r:embed="rId8"/>
          <a:stretch>
            <a:fillRect/>
          </a:stretch>
        </p:blipFill>
        <p:spPr>
          <a:xfrm>
            <a:off x="8685271" y="2150089"/>
            <a:ext cx="139700" cy="139700"/>
          </a:xfrm>
          <a:prstGeom prst="rect">
            <a:avLst/>
          </a:prstGeom>
        </p:spPr>
      </p:pic>
      <p:pic>
        <p:nvPicPr>
          <p:cNvPr id="66" name="Picture 65">
            <a:extLst>
              <a:ext uri="{FF2B5EF4-FFF2-40B4-BE49-F238E27FC236}">
                <a16:creationId xmlns:a16="http://schemas.microsoft.com/office/drawing/2014/main" id="{152E1FA0-7191-1938-5A98-2691174D358C}"/>
              </a:ext>
            </a:extLst>
          </p:cNvPr>
          <p:cNvPicPr>
            <a:picLocks noChangeAspect="1"/>
          </p:cNvPicPr>
          <p:nvPr/>
        </p:nvPicPr>
        <p:blipFill>
          <a:blip r:embed="rId8"/>
          <a:stretch>
            <a:fillRect/>
          </a:stretch>
        </p:blipFill>
        <p:spPr>
          <a:xfrm>
            <a:off x="9338631" y="2150089"/>
            <a:ext cx="139700" cy="139700"/>
          </a:xfrm>
          <a:prstGeom prst="rect">
            <a:avLst/>
          </a:prstGeom>
        </p:spPr>
      </p:pic>
      <p:grpSp>
        <p:nvGrpSpPr>
          <p:cNvPr id="16" name="Group 15">
            <a:extLst>
              <a:ext uri="{FF2B5EF4-FFF2-40B4-BE49-F238E27FC236}">
                <a16:creationId xmlns:a16="http://schemas.microsoft.com/office/drawing/2014/main" id="{FF598EB8-66E8-7B24-BB92-EC71BAC9B4F9}"/>
              </a:ext>
            </a:extLst>
          </p:cNvPr>
          <p:cNvGrpSpPr/>
          <p:nvPr/>
        </p:nvGrpSpPr>
        <p:grpSpPr>
          <a:xfrm>
            <a:off x="7621687" y="2762965"/>
            <a:ext cx="2181965" cy="1243096"/>
            <a:chOff x="6282485" y="2814853"/>
            <a:chExt cx="1425715" cy="2159266"/>
          </a:xfrm>
        </p:grpSpPr>
        <p:sp>
          <p:nvSpPr>
            <p:cNvPr id="18" name="Rectangle 17">
              <a:extLst>
                <a:ext uri="{FF2B5EF4-FFF2-40B4-BE49-F238E27FC236}">
                  <a16:creationId xmlns:a16="http://schemas.microsoft.com/office/drawing/2014/main" id="{13F64CC3-23F9-3722-2DBD-848EAB0B2198}"/>
                </a:ext>
              </a:extLst>
            </p:cNvPr>
            <p:cNvSpPr/>
            <p:nvPr/>
          </p:nvSpPr>
          <p:spPr>
            <a:xfrm>
              <a:off x="6354666" y="2814853"/>
              <a:ext cx="1270661"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9639A7C0-21AB-2C01-C447-02255E9C633B}"/>
                </a:ext>
              </a:extLst>
            </p:cNvPr>
            <p:cNvSpPr txBox="1"/>
            <p:nvPr/>
          </p:nvSpPr>
          <p:spPr>
            <a:xfrm>
              <a:off x="6282485" y="3258907"/>
              <a:ext cx="1425715" cy="1550369"/>
            </a:xfrm>
            <a:prstGeom prst="rect">
              <a:avLst/>
            </a:prstGeom>
            <a:noFill/>
          </p:spPr>
          <p:txBody>
            <a:bodyPr wrap="square" rtlCol="0">
              <a:spAutoFit/>
            </a:bodyPr>
            <a:lstStyle/>
            <a:p>
              <a:pPr algn="ctr"/>
              <a:r>
                <a:rPr lang="en-US" i="1" dirty="0"/>
                <a:t> </a:t>
              </a:r>
              <a:r>
                <a:rPr lang="en-US" sz="1600" i="1" dirty="0"/>
                <a:t>Assess need for additional meetings.</a:t>
              </a:r>
            </a:p>
            <a:p>
              <a:endParaRPr lang="en-US" dirty="0"/>
            </a:p>
          </p:txBody>
        </p:sp>
      </p:grpSp>
      <p:sp>
        <p:nvSpPr>
          <p:cNvPr id="22" name="Document 21">
            <a:extLst>
              <a:ext uri="{FF2B5EF4-FFF2-40B4-BE49-F238E27FC236}">
                <a16:creationId xmlns:a16="http://schemas.microsoft.com/office/drawing/2014/main" id="{33B0D81E-C33A-B017-2F6F-CA372907F314}"/>
              </a:ext>
            </a:extLst>
          </p:cNvPr>
          <p:cNvSpPr/>
          <p:nvPr/>
        </p:nvSpPr>
        <p:spPr>
          <a:xfrm>
            <a:off x="6848512" y="4927921"/>
            <a:ext cx="1288324" cy="919154"/>
          </a:xfrm>
          <a:prstGeom prst="flowChart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Issue Draft Cost-Effectiveness Updates Summary Document </a:t>
            </a:r>
          </a:p>
        </p:txBody>
      </p:sp>
      <p:sp>
        <p:nvSpPr>
          <p:cNvPr id="27" name="TextBox 26">
            <a:extLst>
              <a:ext uri="{FF2B5EF4-FFF2-40B4-BE49-F238E27FC236}">
                <a16:creationId xmlns:a16="http://schemas.microsoft.com/office/drawing/2014/main" id="{1E0E4292-49C8-4780-68CB-0A1DCA54BABE}"/>
              </a:ext>
            </a:extLst>
          </p:cNvPr>
          <p:cNvSpPr txBox="1"/>
          <p:nvPr/>
        </p:nvSpPr>
        <p:spPr>
          <a:xfrm>
            <a:off x="2024554" y="2413504"/>
            <a:ext cx="1505137" cy="292388"/>
          </a:xfrm>
          <a:prstGeom prst="rect">
            <a:avLst/>
          </a:prstGeom>
          <a:noFill/>
        </p:spPr>
        <p:txBody>
          <a:bodyPr wrap="square" rtlCol="0">
            <a:spAutoFit/>
          </a:bodyPr>
          <a:lstStyle/>
          <a:p>
            <a:pPr algn="ctr"/>
            <a:r>
              <a:rPr lang="en-US" sz="1300" dirty="0"/>
              <a:t>Meeting 5</a:t>
            </a:r>
          </a:p>
        </p:txBody>
      </p:sp>
      <p:sp>
        <p:nvSpPr>
          <p:cNvPr id="28" name="TextBox 27">
            <a:extLst>
              <a:ext uri="{FF2B5EF4-FFF2-40B4-BE49-F238E27FC236}">
                <a16:creationId xmlns:a16="http://schemas.microsoft.com/office/drawing/2014/main" id="{4AF3C63A-1F1C-3C1A-AD08-5211E67FDD70}"/>
              </a:ext>
            </a:extLst>
          </p:cNvPr>
          <p:cNvSpPr txBox="1"/>
          <p:nvPr/>
        </p:nvSpPr>
        <p:spPr>
          <a:xfrm>
            <a:off x="3471302" y="2413504"/>
            <a:ext cx="1505137" cy="292388"/>
          </a:xfrm>
          <a:prstGeom prst="rect">
            <a:avLst/>
          </a:prstGeom>
          <a:noFill/>
        </p:spPr>
        <p:txBody>
          <a:bodyPr wrap="square" rtlCol="0">
            <a:spAutoFit/>
          </a:bodyPr>
          <a:lstStyle/>
          <a:p>
            <a:pPr algn="ctr"/>
            <a:r>
              <a:rPr lang="en-US" sz="1300" dirty="0"/>
              <a:t>Meeting 6</a:t>
            </a:r>
          </a:p>
        </p:txBody>
      </p:sp>
      <p:sp>
        <p:nvSpPr>
          <p:cNvPr id="29" name="TextBox 28">
            <a:extLst>
              <a:ext uri="{FF2B5EF4-FFF2-40B4-BE49-F238E27FC236}">
                <a16:creationId xmlns:a16="http://schemas.microsoft.com/office/drawing/2014/main" id="{1450FC2E-1ABD-EA5E-0D26-810DB70464D8}"/>
              </a:ext>
            </a:extLst>
          </p:cNvPr>
          <p:cNvSpPr txBox="1"/>
          <p:nvPr/>
        </p:nvSpPr>
        <p:spPr>
          <a:xfrm>
            <a:off x="4849529" y="2413504"/>
            <a:ext cx="1505137" cy="292388"/>
          </a:xfrm>
          <a:prstGeom prst="rect">
            <a:avLst/>
          </a:prstGeom>
          <a:noFill/>
        </p:spPr>
        <p:txBody>
          <a:bodyPr wrap="square" rtlCol="0">
            <a:spAutoFit/>
          </a:bodyPr>
          <a:lstStyle/>
          <a:p>
            <a:pPr algn="ctr"/>
            <a:r>
              <a:rPr lang="en-US" sz="1300" dirty="0"/>
              <a:t>Meeting 7</a:t>
            </a:r>
          </a:p>
        </p:txBody>
      </p:sp>
      <p:sp>
        <p:nvSpPr>
          <p:cNvPr id="30" name="TextBox 29">
            <a:extLst>
              <a:ext uri="{FF2B5EF4-FFF2-40B4-BE49-F238E27FC236}">
                <a16:creationId xmlns:a16="http://schemas.microsoft.com/office/drawing/2014/main" id="{51CF97F2-75E2-3942-FE00-1CFA4DC86E18}"/>
              </a:ext>
            </a:extLst>
          </p:cNvPr>
          <p:cNvSpPr txBox="1"/>
          <p:nvPr/>
        </p:nvSpPr>
        <p:spPr>
          <a:xfrm>
            <a:off x="6169367" y="2413504"/>
            <a:ext cx="1505137" cy="292388"/>
          </a:xfrm>
          <a:prstGeom prst="rect">
            <a:avLst/>
          </a:prstGeom>
          <a:noFill/>
        </p:spPr>
        <p:txBody>
          <a:bodyPr wrap="square" rtlCol="0">
            <a:spAutoFit/>
          </a:bodyPr>
          <a:lstStyle/>
          <a:p>
            <a:pPr algn="ctr"/>
            <a:r>
              <a:rPr lang="en-US" sz="1300" dirty="0"/>
              <a:t>Meeting 8</a:t>
            </a:r>
          </a:p>
        </p:txBody>
      </p:sp>
    </p:spTree>
    <p:extLst>
      <p:ext uri="{BB962C8B-B14F-4D97-AF65-F5344CB8AC3E}">
        <p14:creationId xmlns:p14="http://schemas.microsoft.com/office/powerpoint/2010/main" val="300885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703B2-AAB8-C735-F1DD-0BF396169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98CED-68CE-BCD3-BADF-8CA04E77CCA7}"/>
              </a:ext>
            </a:extLst>
          </p:cNvPr>
          <p:cNvSpPr>
            <a:spLocks noGrp="1"/>
          </p:cNvSpPr>
          <p:nvPr>
            <p:ph type="ctrTitle"/>
          </p:nvPr>
        </p:nvSpPr>
        <p:spPr>
          <a:xfrm>
            <a:off x="0" y="4215069"/>
            <a:ext cx="12192000" cy="1199223"/>
          </a:xfrm>
        </p:spPr>
        <p:txBody>
          <a:bodyPr>
            <a:norm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300" b="1" dirty="0"/>
              <a:t>Progress on Updating Utility System Impacts and Non-Utility System Impacts</a:t>
            </a:r>
          </a:p>
        </p:txBody>
      </p:sp>
      <p:sp>
        <p:nvSpPr>
          <p:cNvPr id="7" name="Footer Placeholder 6">
            <a:extLst>
              <a:ext uri="{FF2B5EF4-FFF2-40B4-BE49-F238E27FC236}">
                <a16:creationId xmlns:a16="http://schemas.microsoft.com/office/drawing/2014/main" id="{EB3CAF05-A80A-7B84-F402-2FE211772323}"/>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D92EA21D-F70F-0C36-199E-A47116F0B772}"/>
              </a:ext>
            </a:extLst>
          </p:cNvPr>
          <p:cNvSpPr>
            <a:spLocks noGrp="1"/>
          </p:cNvSpPr>
          <p:nvPr>
            <p:ph type="sldNum" sz="quarter" idx="16"/>
          </p:nvPr>
        </p:nvSpPr>
        <p:spPr/>
        <p:txBody>
          <a:bodyPr/>
          <a:lstStyle/>
          <a:p>
            <a:fld id="{48F63A3B-78C7-47BE-AE5E-E10140E04643}" type="slidenum">
              <a:rPr lang="en-US" smtClean="0"/>
              <a:pPr/>
              <a:t>12</a:t>
            </a:fld>
            <a:endParaRPr lang="en-US" dirty="0"/>
          </a:p>
        </p:txBody>
      </p:sp>
      <p:pic>
        <p:nvPicPr>
          <p:cNvPr id="10" name="Graphic 9" descr="Electrician">
            <a:extLst>
              <a:ext uri="{FF2B5EF4-FFF2-40B4-BE49-F238E27FC236}">
                <a16:creationId xmlns:a16="http://schemas.microsoft.com/office/drawing/2014/main" id="{E220C7CC-0D7F-D5D7-B9D5-9C2C904445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89D83760-997A-E271-D3B6-29997BF183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64AEFEB4-1EA7-B04F-8CBB-8721C5E8E1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88481CC8-518D-4E8C-BD5C-BE1E27C558E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DFDB09E8-96DD-859E-1DB2-CDE498D12734}"/>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1177731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BEFC5-BFD5-67F7-95D7-8D6ADAF16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7D4F2-FDAD-6368-14FD-77471FB47D97}"/>
              </a:ext>
            </a:extLst>
          </p:cNvPr>
          <p:cNvSpPr>
            <a:spLocks noGrp="1"/>
          </p:cNvSpPr>
          <p:nvPr>
            <p:ph type="title"/>
          </p:nvPr>
        </p:nvSpPr>
        <p:spPr/>
        <p:txBody>
          <a:bodyPr>
            <a:normAutofit/>
          </a:bodyPr>
          <a:lstStyle/>
          <a:p>
            <a:pPr algn="ctr"/>
            <a:r>
              <a:rPr lang="en-US" sz="3300" b="1" dirty="0"/>
              <a:t>USI Elements Selected for Review</a:t>
            </a:r>
          </a:p>
        </p:txBody>
      </p:sp>
      <p:sp>
        <p:nvSpPr>
          <p:cNvPr id="4" name="Date Placeholder 3">
            <a:extLst>
              <a:ext uri="{FF2B5EF4-FFF2-40B4-BE49-F238E27FC236}">
                <a16:creationId xmlns:a16="http://schemas.microsoft.com/office/drawing/2014/main" id="{FD774375-B247-058D-8F19-E3E5D02819D3}"/>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E68C6FA5-B708-87C7-EDBC-8F25EFFA6E7F}"/>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0672ABE9-7D7F-2E54-75A8-979B365022E8}"/>
              </a:ext>
            </a:extLst>
          </p:cNvPr>
          <p:cNvSpPr>
            <a:spLocks noGrp="1"/>
          </p:cNvSpPr>
          <p:nvPr>
            <p:ph type="sldNum" sz="quarter" idx="12"/>
          </p:nvPr>
        </p:nvSpPr>
        <p:spPr/>
        <p:txBody>
          <a:bodyPr/>
          <a:lstStyle/>
          <a:p>
            <a:fld id="{48F63A3B-78C7-47BE-AE5E-E10140E04643}" type="slidenum">
              <a:rPr lang="en-US" smtClean="0"/>
              <a:t>13</a:t>
            </a:fld>
            <a:endParaRPr lang="en-US" dirty="0"/>
          </a:p>
        </p:txBody>
      </p:sp>
      <p:pic>
        <p:nvPicPr>
          <p:cNvPr id="9" name="Picture 8" descr="A green and white chart&#10;&#10;AI-generated content may be incorrect.">
            <a:extLst>
              <a:ext uri="{FF2B5EF4-FFF2-40B4-BE49-F238E27FC236}">
                <a16:creationId xmlns:a16="http://schemas.microsoft.com/office/drawing/2014/main" id="{EF21FA8F-8309-027F-69AC-4D80350779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42" y="1372625"/>
            <a:ext cx="11926805" cy="4823638"/>
          </a:xfrm>
          <a:prstGeom prst="rect">
            <a:avLst/>
          </a:prstGeom>
        </p:spPr>
      </p:pic>
    </p:spTree>
    <p:extLst>
      <p:ext uri="{BB962C8B-B14F-4D97-AF65-F5344CB8AC3E}">
        <p14:creationId xmlns:p14="http://schemas.microsoft.com/office/powerpoint/2010/main" val="415439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84BB6-E66C-F51F-DDD6-C8C29B812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3CC58-403F-F0A0-CF03-AC2A1B68EBAA}"/>
              </a:ext>
            </a:extLst>
          </p:cNvPr>
          <p:cNvSpPr>
            <a:spLocks noGrp="1"/>
          </p:cNvSpPr>
          <p:nvPr>
            <p:ph type="title"/>
          </p:nvPr>
        </p:nvSpPr>
        <p:spPr/>
        <p:txBody>
          <a:bodyPr>
            <a:normAutofit/>
          </a:bodyPr>
          <a:lstStyle/>
          <a:p>
            <a:pPr algn="ctr"/>
            <a:r>
              <a:rPr lang="en-US" sz="3300" b="1" dirty="0"/>
              <a:t>NUSI Elements Selected for Review</a:t>
            </a:r>
          </a:p>
        </p:txBody>
      </p:sp>
      <p:sp>
        <p:nvSpPr>
          <p:cNvPr id="4" name="Date Placeholder 3">
            <a:extLst>
              <a:ext uri="{FF2B5EF4-FFF2-40B4-BE49-F238E27FC236}">
                <a16:creationId xmlns:a16="http://schemas.microsoft.com/office/drawing/2014/main" id="{0DD533D5-8BA9-FE3A-221E-17A9856F48D7}"/>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796E470E-3A41-243C-37E6-38E789D720F7}"/>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83CDABEA-D19A-75FA-9BBF-EFDA2E669C1F}"/>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8" name="Picture 7" descr="A chart with green squares&#10;&#10;AI-generated content may be incorrect.">
            <a:extLst>
              <a:ext uri="{FF2B5EF4-FFF2-40B4-BE49-F238E27FC236}">
                <a16:creationId xmlns:a16="http://schemas.microsoft.com/office/drawing/2014/main" id="{951D4635-F7C3-2B8B-4632-FBDAB31DBD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87" y="1766852"/>
            <a:ext cx="12102513" cy="3324295"/>
          </a:xfrm>
          <a:prstGeom prst="rect">
            <a:avLst/>
          </a:prstGeom>
        </p:spPr>
      </p:pic>
    </p:spTree>
    <p:extLst>
      <p:ext uri="{BB962C8B-B14F-4D97-AF65-F5344CB8AC3E}">
        <p14:creationId xmlns:p14="http://schemas.microsoft.com/office/powerpoint/2010/main" val="3053382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9F5BB2-15E3-BB51-7A42-76F506D48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FE1316-5C21-87B9-1FA5-59C34898D7F8}"/>
              </a:ext>
            </a:extLst>
          </p:cNvPr>
          <p:cNvSpPr>
            <a:spLocks noGrp="1"/>
          </p:cNvSpPr>
          <p:nvPr>
            <p:ph type="title"/>
          </p:nvPr>
        </p:nvSpPr>
        <p:spPr>
          <a:xfrm>
            <a:off x="0" y="-1"/>
            <a:ext cx="12192000" cy="1216025"/>
          </a:xfrm>
        </p:spPr>
        <p:txBody>
          <a:bodyPr anchor="ctr">
            <a:normAutofit/>
          </a:bodyPr>
          <a:lstStyle/>
          <a:p>
            <a:pPr algn="ctr"/>
            <a:r>
              <a:rPr lang="en-US" b="1" dirty="0"/>
              <a:t>Progress on Updating Utility System Impacts</a:t>
            </a:r>
          </a:p>
        </p:txBody>
      </p:sp>
      <p:sp>
        <p:nvSpPr>
          <p:cNvPr id="4" name="Date Placeholder 3">
            <a:extLst>
              <a:ext uri="{FF2B5EF4-FFF2-40B4-BE49-F238E27FC236}">
                <a16:creationId xmlns:a16="http://schemas.microsoft.com/office/drawing/2014/main" id="{65E94FF0-BBB2-EA90-0F63-009C5B536DE6}"/>
              </a:ext>
            </a:extLst>
          </p:cNvPr>
          <p:cNvSpPr>
            <a:spLocks noGrp="1"/>
          </p:cNvSpPr>
          <p:nvPr>
            <p:ph type="dt" sz="half" idx="10"/>
          </p:nvPr>
        </p:nvSpPr>
        <p:spPr>
          <a:xfrm>
            <a:off x="838200" y="6356350"/>
            <a:ext cx="1358590" cy="365125"/>
          </a:xfrm>
        </p:spPr>
        <p:txBody>
          <a:bodyPr anchor="ctr">
            <a:normAutofit/>
          </a:bodyPr>
          <a:lstStyle/>
          <a:p>
            <a:pPr>
              <a:spcAft>
                <a:spcPts val="600"/>
              </a:spcAft>
            </a:pPr>
            <a:r>
              <a:rPr lang="en-US" dirty="0"/>
              <a:t>6/16/25</a:t>
            </a:r>
          </a:p>
        </p:txBody>
      </p:sp>
      <p:sp>
        <p:nvSpPr>
          <p:cNvPr id="5" name="Footer Placeholder 4">
            <a:extLst>
              <a:ext uri="{FF2B5EF4-FFF2-40B4-BE49-F238E27FC236}">
                <a16:creationId xmlns:a16="http://schemas.microsoft.com/office/drawing/2014/main" id="{461DFFDD-5829-5D47-92E3-21664D0F2143}"/>
              </a:ext>
            </a:extLst>
          </p:cNvPr>
          <p:cNvSpPr>
            <a:spLocks noGrp="1"/>
          </p:cNvSpPr>
          <p:nvPr>
            <p:ph type="ftr" sz="quarter" idx="3"/>
          </p:nvPr>
        </p:nvSpPr>
        <p:spPr>
          <a:xfrm>
            <a:off x="3302177" y="6356349"/>
            <a:ext cx="5587647" cy="365125"/>
          </a:xfrm>
        </p:spPr>
        <p:txBody>
          <a:bodyPr anchor="ctr">
            <a:normAutofit/>
          </a:bodyPr>
          <a:lstStyle/>
          <a:p>
            <a:pPr>
              <a:spcAft>
                <a:spcPts val="600"/>
              </a:spcAft>
            </a:pPr>
            <a:r>
              <a:rPr lang="en-US" dirty="0"/>
              <a:t>mn.gov/commerce</a:t>
            </a:r>
          </a:p>
        </p:txBody>
      </p:sp>
      <p:sp>
        <p:nvSpPr>
          <p:cNvPr id="6" name="Slide Number Placeholder 5">
            <a:extLst>
              <a:ext uri="{FF2B5EF4-FFF2-40B4-BE49-F238E27FC236}">
                <a16:creationId xmlns:a16="http://schemas.microsoft.com/office/drawing/2014/main" id="{64FB09E1-CAE3-34A6-8D6C-2B7A737B7FF9}"/>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15</a:t>
            </a:fld>
            <a:endParaRPr lang="en-US" dirty="0"/>
          </a:p>
        </p:txBody>
      </p:sp>
      <p:graphicFrame>
        <p:nvGraphicFramePr>
          <p:cNvPr id="8" name="Table 7">
            <a:extLst>
              <a:ext uri="{FF2B5EF4-FFF2-40B4-BE49-F238E27FC236}">
                <a16:creationId xmlns:a16="http://schemas.microsoft.com/office/drawing/2014/main" id="{335EBF86-68E1-604A-50FD-326D95890DAC}"/>
              </a:ext>
            </a:extLst>
          </p:cNvPr>
          <p:cNvGraphicFramePr>
            <a:graphicFrameLocks noGrp="1"/>
          </p:cNvGraphicFramePr>
          <p:nvPr>
            <p:extLst>
              <p:ext uri="{D42A27DB-BD31-4B8C-83A1-F6EECF244321}">
                <p14:modId xmlns:p14="http://schemas.microsoft.com/office/powerpoint/2010/main" val="731192145"/>
              </p:ext>
            </p:extLst>
          </p:nvPr>
        </p:nvGraphicFramePr>
        <p:xfrm>
          <a:off x="91438" y="1365338"/>
          <a:ext cx="11991704" cy="4647905"/>
        </p:xfrm>
        <a:graphic>
          <a:graphicData uri="http://schemas.openxmlformats.org/drawingml/2006/table">
            <a:tbl>
              <a:tblPr firstRow="1" bandRow="1">
                <a:tableStyleId>{5C22544A-7EE6-4342-B048-85BDC9FD1C3A}</a:tableStyleId>
              </a:tblPr>
              <a:tblGrid>
                <a:gridCol w="1580302">
                  <a:extLst>
                    <a:ext uri="{9D8B030D-6E8A-4147-A177-3AD203B41FA5}">
                      <a16:colId xmlns:a16="http://schemas.microsoft.com/office/drawing/2014/main" val="1716702095"/>
                    </a:ext>
                  </a:extLst>
                </a:gridCol>
                <a:gridCol w="983247">
                  <a:extLst>
                    <a:ext uri="{9D8B030D-6E8A-4147-A177-3AD203B41FA5}">
                      <a16:colId xmlns:a16="http://schemas.microsoft.com/office/drawing/2014/main" val="2039322336"/>
                    </a:ext>
                  </a:extLst>
                </a:gridCol>
                <a:gridCol w="786830">
                  <a:extLst>
                    <a:ext uri="{9D8B030D-6E8A-4147-A177-3AD203B41FA5}">
                      <a16:colId xmlns:a16="http://schemas.microsoft.com/office/drawing/2014/main" val="3007793168"/>
                    </a:ext>
                  </a:extLst>
                </a:gridCol>
                <a:gridCol w="956012">
                  <a:extLst>
                    <a:ext uri="{9D8B030D-6E8A-4147-A177-3AD203B41FA5}">
                      <a16:colId xmlns:a16="http://schemas.microsoft.com/office/drawing/2014/main" val="2856778162"/>
                    </a:ext>
                  </a:extLst>
                </a:gridCol>
                <a:gridCol w="6849387">
                  <a:extLst>
                    <a:ext uri="{9D8B030D-6E8A-4147-A177-3AD203B41FA5}">
                      <a16:colId xmlns:a16="http://schemas.microsoft.com/office/drawing/2014/main" val="1105629814"/>
                    </a:ext>
                  </a:extLst>
                </a:gridCol>
                <a:gridCol w="835926">
                  <a:extLst>
                    <a:ext uri="{9D8B030D-6E8A-4147-A177-3AD203B41FA5}">
                      <a16:colId xmlns:a16="http://schemas.microsoft.com/office/drawing/2014/main" val="1547203127"/>
                    </a:ext>
                  </a:extLst>
                </a:gridCol>
              </a:tblGrid>
              <a:tr h="279740">
                <a:tc>
                  <a:txBody>
                    <a:bodyPr/>
                    <a:lstStyle/>
                    <a:p>
                      <a:pPr algn="l" fontAlgn="b"/>
                      <a:r>
                        <a:rPr lang="en-US" sz="1500" u="none" strike="noStrike" dirty="0">
                          <a:effectLst/>
                        </a:rPr>
                        <a:t>Progress Tracker</a:t>
                      </a:r>
                      <a:endParaRPr lang="en-US" sz="1500" b="1"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7239136"/>
                  </a:ext>
                </a:extLst>
              </a:tr>
              <a:tr h="378842">
                <a:tc>
                  <a:txBody>
                    <a:bodyPr/>
                    <a:lstStyle/>
                    <a:p>
                      <a:pPr algn="ctr" fontAlgn="ctr"/>
                      <a:r>
                        <a:rPr lang="en-US" sz="1600" b="1" u="none" strike="noStrike" dirty="0">
                          <a:effectLst/>
                        </a:rPr>
                        <a:t>Item</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Gas / Electric</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Category</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Source</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Progress</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Status</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84133"/>
                  </a:ext>
                </a:extLst>
              </a:tr>
              <a:tr h="506380">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Energy Generation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Electric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3/31/23  Order Point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Leaning towards allowing electric utilities to use IRP (or other reliable source) data for marginal energy costs.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FFFFFF"/>
                          </a:solidFill>
                          <a:effectLst/>
                          <a:latin typeface="Calibri" panose="020F0502020204030204" pitchFamily="34" charset="0"/>
                          <a:cs typeface="Calibri" panose="020F0502020204030204" pitchFamily="34" charset="0"/>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059869119"/>
                  </a:ext>
                </a:extLst>
              </a:tr>
              <a:tr h="378842">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Market Price Effects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Electric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Considering retaining the current rate of 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FFFFFF"/>
                          </a:solidFill>
                          <a:effectLst/>
                          <a:latin typeface="Calibri" panose="020F0502020204030204" pitchFamily="34" charset="0"/>
                          <a:cs typeface="Calibri" panose="020F0502020204030204" pitchFamily="34" charset="0"/>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232424599"/>
                  </a:ext>
                </a:extLst>
              </a:tr>
              <a:tr h="213674">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Ancillary Services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Electric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 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Considering a different approach as discussed in the next slides.</a:t>
                      </a:r>
                      <a:endParaRPr lang="en-US" sz="1500" b="0" i="0" u="none" strike="noStrike" dirty="0">
                        <a:solidFill>
                          <a:srgbClr val="FF0000"/>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000000"/>
                          </a:solidFill>
                          <a:effectLst/>
                          <a:latin typeface="Calibri" panose="020F0502020204030204" pitchFamily="34" charset="0"/>
                          <a:cs typeface="Calibri" panose="020F0502020204030204" pitchFamily="34" charset="0"/>
                        </a:rPr>
                        <a:t>A Bit Behind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33881758"/>
                  </a:ext>
                </a:extLst>
              </a:tr>
              <a:tr h="528480">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Transmission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Electric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Considering using MISO-based values that all electric utilities would use.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FFFFFF"/>
                          </a:solidFill>
                          <a:effectLst/>
                          <a:latin typeface="Calibri" panose="020F0502020204030204" pitchFamily="34" charset="0"/>
                          <a:cs typeface="Calibri" panose="020F0502020204030204" pitchFamily="34" charset="0"/>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999055844"/>
                  </a:ext>
                </a:extLst>
              </a:tr>
              <a:tr h="314589">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Distribution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Electric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Request that utilities update their avoided distribution costs using 2017 method.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FFFFFF"/>
                          </a:solidFill>
                          <a:effectLst/>
                          <a:latin typeface="Calibri" panose="020F0502020204030204" pitchFamily="34" charset="0"/>
                          <a:cs typeface="Calibri" panose="020F0502020204030204" pitchFamily="34" charset="0"/>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768694637"/>
                  </a:ext>
                </a:extLst>
              </a:tr>
              <a:tr h="524345">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Fuel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Gas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3/31/23  Order Point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chemeClr val="tx2"/>
                          </a:solidFill>
                          <a:effectLst/>
                          <a:latin typeface="Calibri" panose="020F0502020204030204" pitchFamily="34" charset="0"/>
                          <a:cs typeface="Calibri" panose="020F0502020204030204" pitchFamily="34" charset="0"/>
                        </a:rPr>
                        <a:t>* Likely recommend that utilities use the current approach with the expectation that data from utility Gas Integrated Resource Plans will be available for 2030-2032.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000000"/>
                          </a:solidFill>
                          <a:effectLst/>
                          <a:latin typeface="Calibri" panose="020F0502020204030204" pitchFamily="34" charset="0"/>
                          <a:cs typeface="Calibri" panose="020F0502020204030204" pitchFamily="34" charset="0"/>
                        </a:rPr>
                        <a:t>A Bit Behind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90869721"/>
                  </a:ext>
                </a:extLst>
              </a:tr>
              <a:tr h="378842">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Environmental Compliance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Gas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Reviewed the revised EPA rule and determined that adjustments to the value are warranted (Regulatory Impact Analysis of the Standards of Performance for New, Reconstructed, and Modified Sources and Emissions Guidelines for Existing Sources: Oil and Natural Gas Sector Climate Review).</a:t>
                      </a:r>
                      <a:br>
                        <a:rPr lang="en-US" sz="1500" b="0" i="0" u="none" strike="noStrike" dirty="0">
                          <a:solidFill>
                            <a:srgbClr val="000000"/>
                          </a:solidFill>
                          <a:effectLst/>
                          <a:latin typeface="Calibri" panose="020F0502020204030204" pitchFamily="34" charset="0"/>
                          <a:cs typeface="Calibri" panose="020F0502020204030204" pitchFamily="34" charset="0"/>
                        </a:rPr>
                      </a:br>
                      <a:r>
                        <a:rPr lang="en-US" sz="1500" b="0" i="0" u="none" strike="noStrike" dirty="0">
                          <a:solidFill>
                            <a:srgbClr val="000000"/>
                          </a:solidFill>
                          <a:effectLst/>
                          <a:latin typeface="Calibri" panose="020F0502020204030204" pitchFamily="34" charset="0"/>
                          <a:cs typeface="Calibri" panose="020F0502020204030204" pitchFamily="34" charset="0"/>
                        </a:rPr>
                        <a:t>* Staff plan to update the previous 1.4% value to the more current 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FFFFFF"/>
                          </a:solidFill>
                          <a:effectLst/>
                          <a:latin typeface="Calibri" panose="020F0502020204030204" pitchFamily="34" charset="0"/>
                          <a:cs typeface="Calibri" panose="020F0502020204030204" pitchFamily="34" charset="0"/>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539369276"/>
                  </a:ext>
                </a:extLst>
              </a:tr>
            </a:tbl>
          </a:graphicData>
        </a:graphic>
      </p:graphicFrame>
    </p:spTree>
    <p:extLst>
      <p:ext uri="{BB962C8B-B14F-4D97-AF65-F5344CB8AC3E}">
        <p14:creationId xmlns:p14="http://schemas.microsoft.com/office/powerpoint/2010/main" val="2106245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CD3CCB-DC66-6F35-BC3E-EBF7ED37A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46A3D-E184-C3C8-B9C6-00C1BDB7EC0D}"/>
              </a:ext>
            </a:extLst>
          </p:cNvPr>
          <p:cNvSpPr>
            <a:spLocks noGrp="1"/>
          </p:cNvSpPr>
          <p:nvPr>
            <p:ph type="title"/>
          </p:nvPr>
        </p:nvSpPr>
        <p:spPr>
          <a:xfrm>
            <a:off x="0" y="-1"/>
            <a:ext cx="12192000" cy="1216025"/>
          </a:xfrm>
        </p:spPr>
        <p:txBody>
          <a:bodyPr anchor="ctr">
            <a:normAutofit/>
          </a:bodyPr>
          <a:lstStyle/>
          <a:p>
            <a:pPr algn="ctr"/>
            <a:r>
              <a:rPr lang="en-US" b="1" dirty="0"/>
              <a:t>Progress on Updating Non-Utility System Impacts</a:t>
            </a:r>
          </a:p>
        </p:txBody>
      </p:sp>
      <p:sp>
        <p:nvSpPr>
          <p:cNvPr id="4" name="Date Placeholder 3">
            <a:extLst>
              <a:ext uri="{FF2B5EF4-FFF2-40B4-BE49-F238E27FC236}">
                <a16:creationId xmlns:a16="http://schemas.microsoft.com/office/drawing/2014/main" id="{80449685-2981-2F4D-8622-01F1D085C9DD}"/>
              </a:ext>
            </a:extLst>
          </p:cNvPr>
          <p:cNvSpPr>
            <a:spLocks noGrp="1"/>
          </p:cNvSpPr>
          <p:nvPr>
            <p:ph type="dt" sz="half" idx="10"/>
          </p:nvPr>
        </p:nvSpPr>
        <p:spPr>
          <a:xfrm>
            <a:off x="838200" y="6356350"/>
            <a:ext cx="1358590" cy="365125"/>
          </a:xfrm>
        </p:spPr>
        <p:txBody>
          <a:bodyPr anchor="ctr">
            <a:normAutofit/>
          </a:bodyPr>
          <a:lstStyle/>
          <a:p>
            <a:pPr>
              <a:spcAft>
                <a:spcPts val="600"/>
              </a:spcAft>
            </a:pPr>
            <a:r>
              <a:rPr lang="en-US" dirty="0"/>
              <a:t>6/16/25</a:t>
            </a:r>
          </a:p>
        </p:txBody>
      </p:sp>
      <p:sp>
        <p:nvSpPr>
          <p:cNvPr id="5" name="Footer Placeholder 4">
            <a:extLst>
              <a:ext uri="{FF2B5EF4-FFF2-40B4-BE49-F238E27FC236}">
                <a16:creationId xmlns:a16="http://schemas.microsoft.com/office/drawing/2014/main" id="{C7366B49-86EE-686A-0132-1B3D04FABBB9}"/>
              </a:ext>
            </a:extLst>
          </p:cNvPr>
          <p:cNvSpPr>
            <a:spLocks noGrp="1"/>
          </p:cNvSpPr>
          <p:nvPr>
            <p:ph type="ftr" sz="quarter" idx="3"/>
          </p:nvPr>
        </p:nvSpPr>
        <p:spPr>
          <a:xfrm>
            <a:off x="3302177" y="6356349"/>
            <a:ext cx="5587647" cy="365125"/>
          </a:xfrm>
        </p:spPr>
        <p:txBody>
          <a:bodyPr anchor="ctr">
            <a:normAutofit/>
          </a:bodyPr>
          <a:lstStyle/>
          <a:p>
            <a:pPr>
              <a:spcAft>
                <a:spcPts val="600"/>
              </a:spcAft>
            </a:pPr>
            <a:r>
              <a:rPr lang="en-US" dirty="0"/>
              <a:t>mn.gov/commerce</a:t>
            </a:r>
          </a:p>
        </p:txBody>
      </p:sp>
      <p:sp>
        <p:nvSpPr>
          <p:cNvPr id="6" name="Slide Number Placeholder 5">
            <a:extLst>
              <a:ext uri="{FF2B5EF4-FFF2-40B4-BE49-F238E27FC236}">
                <a16:creationId xmlns:a16="http://schemas.microsoft.com/office/drawing/2014/main" id="{4A50D2D0-4C38-B759-E762-4A8184AC5D5F}"/>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16</a:t>
            </a:fld>
            <a:endParaRPr lang="en-US" dirty="0"/>
          </a:p>
        </p:txBody>
      </p:sp>
      <p:graphicFrame>
        <p:nvGraphicFramePr>
          <p:cNvPr id="8" name="Table 7">
            <a:extLst>
              <a:ext uri="{FF2B5EF4-FFF2-40B4-BE49-F238E27FC236}">
                <a16:creationId xmlns:a16="http://schemas.microsoft.com/office/drawing/2014/main" id="{A84ABAC2-883F-2CBF-633E-8D17026B1366}"/>
              </a:ext>
            </a:extLst>
          </p:cNvPr>
          <p:cNvGraphicFramePr>
            <a:graphicFrameLocks noGrp="1"/>
          </p:cNvGraphicFramePr>
          <p:nvPr>
            <p:extLst>
              <p:ext uri="{D42A27DB-BD31-4B8C-83A1-F6EECF244321}">
                <p14:modId xmlns:p14="http://schemas.microsoft.com/office/powerpoint/2010/main" val="3856936813"/>
              </p:ext>
            </p:extLst>
          </p:nvPr>
        </p:nvGraphicFramePr>
        <p:xfrm>
          <a:off x="91438" y="1365338"/>
          <a:ext cx="11991704" cy="3880320"/>
        </p:xfrm>
        <a:graphic>
          <a:graphicData uri="http://schemas.openxmlformats.org/drawingml/2006/table">
            <a:tbl>
              <a:tblPr firstRow="1" bandRow="1">
                <a:tableStyleId>{5C22544A-7EE6-4342-B048-85BDC9FD1C3A}</a:tableStyleId>
              </a:tblPr>
              <a:tblGrid>
                <a:gridCol w="1580302">
                  <a:extLst>
                    <a:ext uri="{9D8B030D-6E8A-4147-A177-3AD203B41FA5}">
                      <a16:colId xmlns:a16="http://schemas.microsoft.com/office/drawing/2014/main" val="1716702095"/>
                    </a:ext>
                  </a:extLst>
                </a:gridCol>
                <a:gridCol w="983247">
                  <a:extLst>
                    <a:ext uri="{9D8B030D-6E8A-4147-A177-3AD203B41FA5}">
                      <a16:colId xmlns:a16="http://schemas.microsoft.com/office/drawing/2014/main" val="2039322336"/>
                    </a:ext>
                  </a:extLst>
                </a:gridCol>
                <a:gridCol w="786045">
                  <a:extLst>
                    <a:ext uri="{9D8B030D-6E8A-4147-A177-3AD203B41FA5}">
                      <a16:colId xmlns:a16="http://schemas.microsoft.com/office/drawing/2014/main" val="3007793168"/>
                    </a:ext>
                  </a:extLst>
                </a:gridCol>
                <a:gridCol w="956797">
                  <a:extLst>
                    <a:ext uri="{9D8B030D-6E8A-4147-A177-3AD203B41FA5}">
                      <a16:colId xmlns:a16="http://schemas.microsoft.com/office/drawing/2014/main" val="2856778162"/>
                    </a:ext>
                  </a:extLst>
                </a:gridCol>
                <a:gridCol w="6849387">
                  <a:extLst>
                    <a:ext uri="{9D8B030D-6E8A-4147-A177-3AD203B41FA5}">
                      <a16:colId xmlns:a16="http://schemas.microsoft.com/office/drawing/2014/main" val="1105629814"/>
                    </a:ext>
                  </a:extLst>
                </a:gridCol>
                <a:gridCol w="835926">
                  <a:extLst>
                    <a:ext uri="{9D8B030D-6E8A-4147-A177-3AD203B41FA5}">
                      <a16:colId xmlns:a16="http://schemas.microsoft.com/office/drawing/2014/main" val="1547203127"/>
                    </a:ext>
                  </a:extLst>
                </a:gridCol>
              </a:tblGrid>
              <a:tr h="279740">
                <a:tc>
                  <a:txBody>
                    <a:bodyPr/>
                    <a:lstStyle/>
                    <a:p>
                      <a:pPr algn="l" fontAlgn="b"/>
                      <a:r>
                        <a:rPr lang="en-US" sz="1500" u="none" strike="noStrike" dirty="0">
                          <a:effectLst/>
                        </a:rPr>
                        <a:t>Progress Tracker</a:t>
                      </a:r>
                      <a:endParaRPr lang="en-US" sz="1500" b="1"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8599" marR="8599" marT="859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7239136"/>
                  </a:ext>
                </a:extLst>
              </a:tr>
              <a:tr h="378842">
                <a:tc>
                  <a:txBody>
                    <a:bodyPr/>
                    <a:lstStyle/>
                    <a:p>
                      <a:pPr algn="ctr" fontAlgn="ctr"/>
                      <a:r>
                        <a:rPr lang="en-US" sz="1600" b="1" u="none" strike="noStrike" dirty="0">
                          <a:effectLst/>
                        </a:rPr>
                        <a:t>Item</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Gas / Electric</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Category</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Source</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Progress</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effectLst/>
                        </a:rPr>
                        <a:t>Status</a:t>
                      </a:r>
                      <a:endParaRPr lang="en-US" sz="1600" b="1" i="0" u="none" strike="noStrike" dirty="0">
                        <a:solidFill>
                          <a:srgbClr val="000000"/>
                        </a:solidFill>
                        <a:effectLst/>
                        <a:latin typeface="Aptos Narrow" panose="020B0004020202020204" pitchFamily="34" charset="0"/>
                      </a:endParaRPr>
                    </a:p>
                  </a:txBody>
                  <a:tcPr marL="8599" marR="8599" marT="859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84133"/>
                  </a:ext>
                </a:extLst>
              </a:tr>
              <a:tr h="625125">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Other Fuels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Both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NUSI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For Gas, proposing not to revise approach for Non-Gas fuel and environmental impacts. However, considering adding both avoided T&amp;D and generating capacity values. </a:t>
                      </a:r>
                      <a:br>
                        <a:rPr lang="en-US" sz="1500" b="0" i="0" u="none" strike="noStrike" dirty="0">
                          <a:solidFill>
                            <a:srgbClr val="000000"/>
                          </a:solidFill>
                          <a:effectLst/>
                          <a:latin typeface="Calibri" panose="020F0502020204030204" pitchFamily="34" charset="0"/>
                          <a:cs typeface="Calibri" panose="020F0502020204030204" pitchFamily="34" charset="0"/>
                        </a:rPr>
                      </a:br>
                      <a:r>
                        <a:rPr lang="en-US" sz="1500" b="0" i="0" u="none" strike="noStrike" dirty="0">
                          <a:solidFill>
                            <a:srgbClr val="000000"/>
                          </a:solidFill>
                          <a:effectLst/>
                          <a:latin typeface="Calibri" panose="020F0502020204030204" pitchFamily="34" charset="0"/>
                          <a:cs typeface="Calibri" panose="020F0502020204030204" pitchFamily="34" charset="0"/>
                        </a:rPr>
                        <a:t>* For Electric, request that electric utilities use BENCOST to model gas components of EFS measures. Electric utilities have asked DOC Staff for additional guidance. Will include in the Proposed Decision.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spcBef>
                          <a:spcPts val="200"/>
                        </a:spcBef>
                        <a:spcAft>
                          <a:spcPts val="200"/>
                        </a:spcAft>
                      </a:pPr>
                      <a:r>
                        <a:rPr lang="en-US" sz="1500" b="1" u="none" strike="noStrike" kern="1200" dirty="0">
                          <a:solidFill>
                            <a:schemeClr val="bg1"/>
                          </a:solidFill>
                          <a:effectLst/>
                          <a:latin typeface="+mn-lt"/>
                          <a:ea typeface="+mn-ea"/>
                          <a:cs typeface="+mn-cs"/>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478070968"/>
                  </a:ext>
                </a:extLst>
              </a:tr>
              <a:tr h="731082">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Other Environmental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Both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NUSI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Determined not to update at this time. Unable to find good source data without conducting a separate study.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spcBef>
                          <a:spcPts val="200"/>
                        </a:spcBef>
                        <a:spcAft>
                          <a:spcPts val="200"/>
                        </a:spcAft>
                      </a:pPr>
                      <a:r>
                        <a:rPr lang="en-US" sz="1500" b="1" u="none" strike="noStrike" kern="1200" dirty="0">
                          <a:solidFill>
                            <a:schemeClr val="bg1"/>
                          </a:solidFill>
                          <a:effectLst/>
                          <a:latin typeface="+mn-lt"/>
                          <a:ea typeface="+mn-ea"/>
                          <a:cs typeface="+mn-cs"/>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434445404"/>
                  </a:ext>
                </a:extLst>
              </a:tr>
              <a:tr h="548358">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Economic and Jobs (Macroeconomic)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Both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NUSI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panose="020F0502020204030204" pitchFamily="34" charset="0"/>
                          <a:cs typeface="Calibri" panose="020F0502020204030204" pitchFamily="34" charset="0"/>
                        </a:rPr>
                        <a:t>CAC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cs typeface="Calibri" panose="020F0502020204030204" pitchFamily="34" charset="0"/>
                        </a:rPr>
                        <a:t>* Considering a hybrid approach that allows utilities to either propose program-specific values or use a single proxy value (still reviewing possible proxy values).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500" b="1" i="0" u="none" strike="noStrike" dirty="0">
                          <a:solidFill>
                            <a:srgbClr val="000000"/>
                          </a:solidFill>
                          <a:effectLst/>
                          <a:latin typeface="Calibri" panose="020F0502020204030204" pitchFamily="34" charset="0"/>
                          <a:cs typeface="Calibri" panose="020F0502020204030204" pitchFamily="34" charset="0"/>
                        </a:rPr>
                        <a:t>A Bit Behind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60657710"/>
                  </a:ext>
                </a:extLst>
              </a:tr>
              <a:tr h="672336">
                <a:tc>
                  <a:txBody>
                    <a:bodyPr/>
                    <a:lstStyle/>
                    <a:p>
                      <a:pPr marL="0" algn="l" defTabSz="914400" rtl="0" eaLnBrk="1" fontAlgn="b" latinLnBrk="0" hangingPunct="1"/>
                      <a:r>
                        <a:rPr lang="en-US" sz="1500" b="0" i="0" u="none" strike="noStrike" kern="1200" dirty="0">
                          <a:solidFill>
                            <a:srgbClr val="000000"/>
                          </a:solidFill>
                          <a:effectLst/>
                          <a:latin typeface="Calibri" panose="020F0502020204030204" pitchFamily="34" charset="0"/>
                          <a:ea typeface="+mn-ea"/>
                          <a:cs typeface="Calibri" panose="020F0502020204030204" pitchFamily="34" charset="0"/>
                        </a:rPr>
                        <a:t>Societal Discount Rate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500" b="0" i="0" u="none" strike="noStrike" kern="1200" dirty="0">
                          <a:solidFill>
                            <a:srgbClr val="000000"/>
                          </a:solidFill>
                          <a:effectLst/>
                          <a:latin typeface="Calibri" panose="020F0502020204030204" pitchFamily="34" charset="0"/>
                          <a:ea typeface="+mn-ea"/>
                          <a:cs typeface="Calibri" panose="020F0502020204030204" pitchFamily="34" charset="0"/>
                        </a:rPr>
                        <a:t>Both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500" b="0" i="0" u="none" strike="noStrike" kern="1200" dirty="0">
                          <a:solidFill>
                            <a:srgbClr val="000000"/>
                          </a:solidFill>
                          <a:effectLst/>
                          <a:latin typeface="Calibri" panose="020F0502020204030204" pitchFamily="34" charset="0"/>
                          <a:ea typeface="+mn-ea"/>
                          <a:cs typeface="Calibri" panose="020F0502020204030204" pitchFamily="34" charset="0"/>
                        </a:rPr>
                        <a:t>NUSI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500" b="0" i="0" u="none" strike="noStrike" kern="1200" dirty="0">
                          <a:solidFill>
                            <a:srgbClr val="000000"/>
                          </a:solidFill>
                          <a:effectLst/>
                          <a:latin typeface="Calibri" panose="020F0502020204030204" pitchFamily="34" charset="0"/>
                          <a:ea typeface="+mn-ea"/>
                          <a:cs typeface="Calibri" panose="020F0502020204030204" pitchFamily="34" charset="0"/>
                        </a:rPr>
                        <a:t>3/31/23  Order Point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b" latinLnBrk="0" hangingPunct="1"/>
                      <a:r>
                        <a:rPr lang="en-US" sz="1500" b="0" i="0" u="none" strike="noStrike" kern="1200" dirty="0">
                          <a:solidFill>
                            <a:srgbClr val="000000"/>
                          </a:solidFill>
                          <a:effectLst/>
                          <a:latin typeface="Calibri" panose="020F0502020204030204" pitchFamily="34" charset="0"/>
                          <a:ea typeface="+mn-ea"/>
                          <a:cs typeface="Calibri" panose="020F0502020204030204" pitchFamily="34" charset="0"/>
                        </a:rPr>
                        <a:t>* Currently considering to use fixed 3.0% Societal Discount rate based on the 30-year moving average of the real (inflation-adjusted) 10-year Treasury bond rate.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500" b="1" i="0" u="none" strike="noStrike" kern="1200" dirty="0">
                          <a:solidFill>
                            <a:schemeClr val="bg1"/>
                          </a:solidFill>
                          <a:effectLst/>
                          <a:latin typeface="Calibri" panose="020F0502020204030204" pitchFamily="34" charset="0"/>
                          <a:ea typeface="+mn-ea"/>
                          <a:cs typeface="Calibri" panose="020F0502020204030204" pitchFamily="34" charset="0"/>
                        </a:rPr>
                        <a:t>On Track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06829819"/>
                  </a:ext>
                </a:extLst>
              </a:tr>
            </a:tbl>
          </a:graphicData>
        </a:graphic>
      </p:graphicFrame>
    </p:spTree>
    <p:extLst>
      <p:ext uri="{BB962C8B-B14F-4D97-AF65-F5344CB8AC3E}">
        <p14:creationId xmlns:p14="http://schemas.microsoft.com/office/powerpoint/2010/main" val="536851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8688A-AF86-4609-214D-198F5E3DF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9EFDA-D5A5-C861-CBFC-D2BDB3AD9D7F}"/>
              </a:ext>
            </a:extLst>
          </p:cNvPr>
          <p:cNvSpPr>
            <a:spLocks noGrp="1"/>
          </p:cNvSpPr>
          <p:nvPr>
            <p:ph type="title"/>
          </p:nvPr>
        </p:nvSpPr>
        <p:spPr/>
        <p:txBody>
          <a:bodyPr>
            <a:normAutofit/>
          </a:bodyPr>
          <a:lstStyle/>
          <a:p>
            <a:pPr algn="ctr"/>
            <a:r>
              <a:rPr lang="en-US" sz="3300" b="1" dirty="0"/>
              <a:t>Utility System Impact and Non-Utility System Impacts – Updated Approach</a:t>
            </a:r>
          </a:p>
        </p:txBody>
      </p:sp>
      <p:sp>
        <p:nvSpPr>
          <p:cNvPr id="4" name="Date Placeholder 3">
            <a:extLst>
              <a:ext uri="{FF2B5EF4-FFF2-40B4-BE49-F238E27FC236}">
                <a16:creationId xmlns:a16="http://schemas.microsoft.com/office/drawing/2014/main" id="{1B5F5BB3-6E98-BCED-694E-D59A5252E8E3}"/>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0B54A58F-5449-AD40-277F-D38837ADA1D0}"/>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64BB4B10-EACC-9489-D6C7-8B0AB86C74AD}"/>
              </a:ext>
            </a:extLst>
          </p:cNvPr>
          <p:cNvSpPr>
            <a:spLocks noGrp="1"/>
          </p:cNvSpPr>
          <p:nvPr>
            <p:ph type="sldNum" sz="quarter" idx="12"/>
          </p:nvPr>
        </p:nvSpPr>
        <p:spPr/>
        <p:txBody>
          <a:bodyPr/>
          <a:lstStyle/>
          <a:p>
            <a:fld id="{48F63A3B-78C7-47BE-AE5E-E10140E04643}" type="slidenum">
              <a:rPr lang="en-US" smtClean="0"/>
              <a:t>17</a:t>
            </a:fld>
            <a:endParaRPr lang="en-US" dirty="0"/>
          </a:p>
        </p:txBody>
      </p:sp>
      <p:sp>
        <p:nvSpPr>
          <p:cNvPr id="9" name="Content Placeholder 2">
            <a:extLst>
              <a:ext uri="{FF2B5EF4-FFF2-40B4-BE49-F238E27FC236}">
                <a16:creationId xmlns:a16="http://schemas.microsoft.com/office/drawing/2014/main" id="{D976F7E3-2DB0-3F8A-A39D-4D91469E3A53}"/>
              </a:ext>
            </a:extLst>
          </p:cNvPr>
          <p:cNvSpPr>
            <a:spLocks noGrp="1"/>
          </p:cNvSpPr>
          <p:nvPr>
            <p:ph idx="1"/>
          </p:nvPr>
        </p:nvSpPr>
        <p:spPr>
          <a:xfrm>
            <a:off x="357490" y="1424537"/>
            <a:ext cx="11746278" cy="4351338"/>
          </a:xfrm>
        </p:spPr>
        <p:txBody>
          <a:bodyPr>
            <a:noAutofit/>
          </a:bodyPr>
          <a:lstStyle/>
          <a:p>
            <a:pPr algn="l" fontAlgn="b">
              <a:spcBef>
                <a:spcPts val="200"/>
              </a:spcBef>
              <a:spcAft>
                <a:spcPts val="200"/>
              </a:spcAft>
            </a:pPr>
            <a:r>
              <a:rPr lang="en-US" dirty="0"/>
              <a:t>The Minnesota Test incorporates all possible Utility System Impacts and a selection of Non-Utility System Impacts. </a:t>
            </a:r>
          </a:p>
          <a:p>
            <a:pPr lvl="1" fontAlgn="b">
              <a:spcBef>
                <a:spcPts val="200"/>
              </a:spcBef>
              <a:spcAft>
                <a:spcPts val="200"/>
              </a:spcAft>
            </a:pPr>
            <a:r>
              <a:rPr lang="en-US" sz="2300" dirty="0"/>
              <a:t>The Cost Effectiveness Advisory Committee has focused on quantifying and updating values for all USIs and a subset of NUSIs.</a:t>
            </a:r>
          </a:p>
          <a:p>
            <a:pPr algn="l" fontAlgn="b">
              <a:spcBef>
                <a:spcPts val="200"/>
              </a:spcBef>
              <a:spcAft>
                <a:spcPts val="200"/>
              </a:spcAft>
            </a:pPr>
            <a:r>
              <a:rPr lang="en-US" dirty="0"/>
              <a:t>With certain USIs and NUSIs, it is challenging to estimate generalized values that can be applied across all projects and programs within a utility’s portfolio. </a:t>
            </a:r>
          </a:p>
          <a:p>
            <a:pPr lvl="1" fontAlgn="b">
              <a:spcBef>
                <a:spcPts val="200"/>
              </a:spcBef>
              <a:spcAft>
                <a:spcPts val="200"/>
              </a:spcAft>
            </a:pPr>
            <a:r>
              <a:rPr lang="en-US" sz="2300" dirty="0"/>
              <a:t>Examples include Economic Development (Macroeconomic) and Ancillary Services. </a:t>
            </a:r>
          </a:p>
          <a:p>
            <a:pPr lvl="1" fontAlgn="b">
              <a:spcBef>
                <a:spcPts val="200"/>
              </a:spcBef>
              <a:spcAft>
                <a:spcPts val="200"/>
              </a:spcAft>
            </a:pPr>
            <a:r>
              <a:rPr lang="en-US" sz="2300" dirty="0"/>
              <a:t>It may be preferable to keep these metric values at 0 but allow utilities to propose program-specific values. </a:t>
            </a:r>
          </a:p>
          <a:p>
            <a:pPr fontAlgn="b">
              <a:spcBef>
                <a:spcPts val="200"/>
              </a:spcBef>
              <a:spcAft>
                <a:spcPts val="0"/>
              </a:spcAft>
            </a:pPr>
            <a:r>
              <a:rPr lang="en-US" dirty="0"/>
              <a:t>For example, for Economic Development, utilities can propose impact values that apply to workforce development programs.</a:t>
            </a:r>
          </a:p>
          <a:p>
            <a:pPr lvl="1" fontAlgn="b">
              <a:spcBef>
                <a:spcPts val="200"/>
              </a:spcBef>
              <a:spcAft>
                <a:spcPts val="0"/>
              </a:spcAft>
            </a:pPr>
            <a:r>
              <a:rPr lang="en-US" sz="2300" dirty="0"/>
              <a:t>Any proposed system-wide value would be low – encourage utilities or others to propose reliable ways of estimating these values. </a:t>
            </a:r>
          </a:p>
          <a:p>
            <a:pPr lvl="1" fontAlgn="b">
              <a:spcBef>
                <a:spcPts val="400"/>
              </a:spcBef>
              <a:spcAft>
                <a:spcPts val="400"/>
              </a:spcAft>
            </a:pPr>
            <a:endParaRPr lang="en-US" sz="2300" dirty="0"/>
          </a:p>
        </p:txBody>
      </p:sp>
    </p:spTree>
    <p:extLst>
      <p:ext uri="{BB962C8B-B14F-4D97-AF65-F5344CB8AC3E}">
        <p14:creationId xmlns:p14="http://schemas.microsoft.com/office/powerpoint/2010/main" val="247781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9E682-2F22-CCC5-D31A-00F80F8B6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130A7-D569-AB79-B387-1D872E4457D5}"/>
              </a:ext>
            </a:extLst>
          </p:cNvPr>
          <p:cNvSpPr>
            <a:spLocks noGrp="1"/>
          </p:cNvSpPr>
          <p:nvPr>
            <p:ph type="title"/>
          </p:nvPr>
        </p:nvSpPr>
        <p:spPr/>
        <p:txBody>
          <a:bodyPr>
            <a:normAutofit/>
          </a:bodyPr>
          <a:lstStyle/>
          <a:p>
            <a:pPr algn="ctr"/>
            <a:r>
              <a:rPr lang="en-US" sz="3300" b="1" dirty="0"/>
              <a:t>Utility System Impact and Non-Utility System Impacts – Updated Approach</a:t>
            </a:r>
          </a:p>
        </p:txBody>
      </p:sp>
      <p:sp>
        <p:nvSpPr>
          <p:cNvPr id="4" name="Date Placeholder 3">
            <a:extLst>
              <a:ext uri="{FF2B5EF4-FFF2-40B4-BE49-F238E27FC236}">
                <a16:creationId xmlns:a16="http://schemas.microsoft.com/office/drawing/2014/main" id="{360C83DF-DCF7-07DD-8A02-A4057EEDC331}"/>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9B779A1C-BE8E-A670-E68E-9E57FDE7D400}"/>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D9BC24AA-58C7-8429-F308-056C29D5D77D}"/>
              </a:ext>
            </a:extLst>
          </p:cNvPr>
          <p:cNvSpPr>
            <a:spLocks noGrp="1"/>
          </p:cNvSpPr>
          <p:nvPr>
            <p:ph type="sldNum" sz="quarter" idx="12"/>
          </p:nvPr>
        </p:nvSpPr>
        <p:spPr/>
        <p:txBody>
          <a:bodyPr/>
          <a:lstStyle/>
          <a:p>
            <a:fld id="{48F63A3B-78C7-47BE-AE5E-E10140E04643}" type="slidenum">
              <a:rPr lang="en-US" smtClean="0"/>
              <a:t>18</a:t>
            </a:fld>
            <a:endParaRPr lang="en-US" dirty="0"/>
          </a:p>
        </p:txBody>
      </p:sp>
      <p:sp>
        <p:nvSpPr>
          <p:cNvPr id="9" name="Content Placeholder 2">
            <a:extLst>
              <a:ext uri="{FF2B5EF4-FFF2-40B4-BE49-F238E27FC236}">
                <a16:creationId xmlns:a16="http://schemas.microsoft.com/office/drawing/2014/main" id="{EEF2D9BE-CA87-D3F2-BC12-D9CC2BC9AC70}"/>
              </a:ext>
            </a:extLst>
          </p:cNvPr>
          <p:cNvSpPr>
            <a:spLocks noGrp="1"/>
          </p:cNvSpPr>
          <p:nvPr>
            <p:ph idx="1"/>
          </p:nvPr>
        </p:nvSpPr>
        <p:spPr>
          <a:xfrm>
            <a:off x="357490" y="1424537"/>
            <a:ext cx="11746278" cy="4351338"/>
          </a:xfrm>
        </p:spPr>
        <p:txBody>
          <a:bodyPr>
            <a:noAutofit/>
          </a:bodyPr>
          <a:lstStyle/>
          <a:p>
            <a:pPr fontAlgn="b">
              <a:spcBef>
                <a:spcPts val="400"/>
              </a:spcBef>
              <a:spcAft>
                <a:spcPts val="400"/>
              </a:spcAft>
            </a:pPr>
            <a:r>
              <a:rPr lang="en-US" dirty="0"/>
              <a:t>For ancillary services, according to the NSPM, utility system impacts may be material for some DERs but not others. </a:t>
            </a:r>
          </a:p>
          <a:p>
            <a:pPr lvl="1" fontAlgn="b">
              <a:spcBef>
                <a:spcPts val="400"/>
              </a:spcBef>
              <a:spcAft>
                <a:spcPts val="400"/>
              </a:spcAft>
            </a:pPr>
            <a:r>
              <a:rPr lang="en-US" sz="2300" dirty="0"/>
              <a:t>Utilities that propose Non-Wires Alternatives (NWAs) or other DER programs that can demonstrate material impacts on the provision of ancillary services may propose including these values in the program-specific cost-effectiveness tests. </a:t>
            </a:r>
          </a:p>
          <a:p>
            <a:pPr fontAlgn="b">
              <a:spcBef>
                <a:spcPts val="400"/>
              </a:spcBef>
              <a:spcAft>
                <a:spcPts val="400"/>
              </a:spcAft>
            </a:pPr>
            <a:r>
              <a:rPr lang="en-US" dirty="0"/>
              <a:t>Similarly, utilities may propose program-specific avoided transmission and distribution costs that might apply to NWAs.</a:t>
            </a:r>
          </a:p>
          <a:p>
            <a:pPr lvl="1" fontAlgn="b">
              <a:spcBef>
                <a:spcPts val="400"/>
              </a:spcBef>
              <a:spcAft>
                <a:spcPts val="400"/>
              </a:spcAft>
            </a:pPr>
            <a:r>
              <a:rPr lang="en-US" sz="2300" dirty="0"/>
              <a:t>For gas utilities, as discussed in Appendix J (p. 227) of the March 31, 2023 Decision, proposed load management programs (or Non-Pipes Alternatives) may warrant modifying the current BENCOST 1% peak reduction factor for the program.</a:t>
            </a:r>
          </a:p>
          <a:p>
            <a:pPr fontAlgn="b">
              <a:spcBef>
                <a:spcPts val="400"/>
              </a:spcBef>
              <a:spcAft>
                <a:spcPts val="400"/>
              </a:spcAft>
            </a:pPr>
            <a:endParaRPr lang="en-US" sz="2700" dirty="0"/>
          </a:p>
          <a:p>
            <a:pPr fontAlgn="b">
              <a:spcBef>
                <a:spcPts val="400"/>
              </a:spcBef>
              <a:spcAft>
                <a:spcPts val="400"/>
              </a:spcAft>
            </a:pPr>
            <a:endParaRPr lang="en-US" sz="2700" dirty="0"/>
          </a:p>
        </p:txBody>
      </p:sp>
    </p:spTree>
    <p:extLst>
      <p:ext uri="{BB962C8B-B14F-4D97-AF65-F5344CB8AC3E}">
        <p14:creationId xmlns:p14="http://schemas.microsoft.com/office/powerpoint/2010/main" val="469511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7C135-805B-92C3-4328-3304DCFB3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5383-0546-5D28-4ABC-263683839702}"/>
              </a:ext>
            </a:extLst>
          </p:cNvPr>
          <p:cNvSpPr>
            <a:spLocks noGrp="1"/>
          </p:cNvSpPr>
          <p:nvPr>
            <p:ph type="title"/>
          </p:nvPr>
        </p:nvSpPr>
        <p:spPr/>
        <p:txBody>
          <a:bodyPr>
            <a:normAutofit/>
          </a:bodyPr>
          <a:lstStyle/>
          <a:p>
            <a:pPr algn="ctr"/>
            <a:r>
              <a:rPr lang="en-US" sz="3300" b="1" dirty="0"/>
              <a:t>USI Details (Electric) – Energy Generation</a:t>
            </a:r>
          </a:p>
        </p:txBody>
      </p:sp>
      <p:sp>
        <p:nvSpPr>
          <p:cNvPr id="4" name="Date Placeholder 3">
            <a:extLst>
              <a:ext uri="{FF2B5EF4-FFF2-40B4-BE49-F238E27FC236}">
                <a16:creationId xmlns:a16="http://schemas.microsoft.com/office/drawing/2014/main" id="{81061575-A68F-3218-4BE3-8E0D3FD8E89E}"/>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8ADD34B7-D62E-5791-DCDE-F9097112F3D0}"/>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99A38BB1-56DE-2DC3-1FE9-5870F57B616B}"/>
              </a:ext>
            </a:extLst>
          </p:cNvPr>
          <p:cNvSpPr>
            <a:spLocks noGrp="1"/>
          </p:cNvSpPr>
          <p:nvPr>
            <p:ph type="sldNum" sz="quarter" idx="12"/>
          </p:nvPr>
        </p:nvSpPr>
        <p:spPr/>
        <p:txBody>
          <a:bodyPr/>
          <a:lstStyle/>
          <a:p>
            <a:fld id="{48F63A3B-78C7-47BE-AE5E-E10140E04643}" type="slidenum">
              <a:rPr lang="en-US" smtClean="0"/>
              <a:t>19</a:t>
            </a:fld>
            <a:endParaRPr lang="en-US" dirty="0"/>
          </a:p>
        </p:txBody>
      </p:sp>
      <p:sp>
        <p:nvSpPr>
          <p:cNvPr id="9" name="Content Placeholder 2">
            <a:extLst>
              <a:ext uri="{FF2B5EF4-FFF2-40B4-BE49-F238E27FC236}">
                <a16:creationId xmlns:a16="http://schemas.microsoft.com/office/drawing/2014/main" id="{46C58B4B-E257-AD0C-F99F-71C24B2C91D7}"/>
              </a:ext>
            </a:extLst>
          </p:cNvPr>
          <p:cNvSpPr>
            <a:spLocks noGrp="1"/>
          </p:cNvSpPr>
          <p:nvPr>
            <p:ph idx="1"/>
          </p:nvPr>
        </p:nvSpPr>
        <p:spPr>
          <a:xfrm>
            <a:off x="357490" y="1424537"/>
            <a:ext cx="11477019" cy="4351338"/>
          </a:xfrm>
        </p:spPr>
        <p:txBody>
          <a:bodyPr>
            <a:noAutofit/>
          </a:bodyPr>
          <a:lstStyle/>
          <a:p>
            <a:pPr algn="l" fontAlgn="b">
              <a:spcAft>
                <a:spcPts val="600"/>
              </a:spcAft>
            </a:pPr>
            <a:r>
              <a:rPr lang="en-US" dirty="0"/>
              <a:t>March 31, 2023, Order Point required Staff to investigate the availability of more transparent sources for utility energy generation. </a:t>
            </a:r>
          </a:p>
          <a:p>
            <a:pPr algn="l" fontAlgn="b">
              <a:spcAft>
                <a:spcPts val="600"/>
              </a:spcAft>
            </a:pPr>
            <a:r>
              <a:rPr lang="en-US" dirty="0"/>
              <a:t>Department Staff have investigated using Cambium data sets. </a:t>
            </a:r>
          </a:p>
          <a:p>
            <a:pPr lvl="1" fontAlgn="b">
              <a:spcAft>
                <a:spcPts val="600"/>
              </a:spcAft>
            </a:pPr>
            <a:r>
              <a:rPr lang="en-US" sz="2300" dirty="0"/>
              <a:t>Although Cambium data is more transparent, the values do not appear consistent with utility IRP-sourced information. </a:t>
            </a:r>
          </a:p>
          <a:p>
            <a:pPr lvl="1" fontAlgn="b">
              <a:spcAft>
                <a:spcPts val="600"/>
              </a:spcAft>
            </a:pPr>
            <a:r>
              <a:rPr lang="en-US" sz="2300" dirty="0"/>
              <a:t>Staff have not identified alternative sources and are leaning towards utilities continuing to use IRP-sourced data. </a:t>
            </a:r>
          </a:p>
          <a:p>
            <a:pPr fontAlgn="b">
              <a:spcAft>
                <a:spcPts val="600"/>
              </a:spcAft>
            </a:pPr>
            <a:r>
              <a:rPr lang="en-US" dirty="0"/>
              <a:t>Data is also important for gas utilities implementing EFS measures. </a:t>
            </a:r>
          </a:p>
          <a:p>
            <a:pPr lvl="1" fontAlgn="b">
              <a:spcAft>
                <a:spcPts val="600"/>
              </a:spcAft>
            </a:pPr>
            <a:r>
              <a:rPr lang="en-US" sz="2300" dirty="0"/>
              <a:t>Questions for electric utilities: at what level of detail is the marginal energy data you use in your cost-effectiveness analyses (hourly, monthly, seasonal, annual)? Department Staff are interested in incorporating more detailed values into BENCOST. </a:t>
            </a:r>
          </a:p>
        </p:txBody>
      </p:sp>
    </p:spTree>
    <p:extLst>
      <p:ext uri="{BB962C8B-B14F-4D97-AF65-F5344CB8AC3E}">
        <p14:creationId xmlns:p14="http://schemas.microsoft.com/office/powerpoint/2010/main" val="507501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9F01D-397D-32AF-6D22-065F9E03A6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BCBC03-72FA-7A68-6AE7-F2DCE9B884B4}"/>
              </a:ext>
            </a:extLst>
          </p:cNvPr>
          <p:cNvSpPr>
            <a:spLocks noGrp="1"/>
          </p:cNvSpPr>
          <p:nvPr>
            <p:ph type="title"/>
          </p:nvPr>
        </p:nvSpPr>
        <p:spPr/>
        <p:txBody>
          <a:bodyPr>
            <a:normAutofit/>
          </a:bodyPr>
          <a:lstStyle/>
          <a:p>
            <a:pPr algn="ctr"/>
            <a:r>
              <a:rPr lang="en-US" sz="3300" b="1" dirty="0"/>
              <a:t>USI Details (Electric) – Transmission Costs</a:t>
            </a:r>
          </a:p>
        </p:txBody>
      </p:sp>
      <p:sp>
        <p:nvSpPr>
          <p:cNvPr id="4" name="Date Placeholder 3">
            <a:extLst>
              <a:ext uri="{FF2B5EF4-FFF2-40B4-BE49-F238E27FC236}">
                <a16:creationId xmlns:a16="http://schemas.microsoft.com/office/drawing/2014/main" id="{2A94C55C-0A39-4048-66A8-1962E4DECAB8}"/>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A1336A01-4804-5647-6F9E-D81E7D27F329}"/>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03CB253C-A2A7-81D1-0F7C-5A8A0B557CAD}"/>
              </a:ext>
            </a:extLst>
          </p:cNvPr>
          <p:cNvSpPr>
            <a:spLocks noGrp="1"/>
          </p:cNvSpPr>
          <p:nvPr>
            <p:ph type="sldNum" sz="quarter" idx="12"/>
          </p:nvPr>
        </p:nvSpPr>
        <p:spPr/>
        <p:txBody>
          <a:bodyPr/>
          <a:lstStyle/>
          <a:p>
            <a:fld id="{48F63A3B-78C7-47BE-AE5E-E10140E04643}" type="slidenum">
              <a:rPr lang="en-US" smtClean="0"/>
              <a:t>20</a:t>
            </a:fld>
            <a:endParaRPr lang="en-US" dirty="0"/>
          </a:p>
        </p:txBody>
      </p:sp>
      <p:sp>
        <p:nvSpPr>
          <p:cNvPr id="9" name="Content Placeholder 2">
            <a:extLst>
              <a:ext uri="{FF2B5EF4-FFF2-40B4-BE49-F238E27FC236}">
                <a16:creationId xmlns:a16="http://schemas.microsoft.com/office/drawing/2014/main" id="{F62CA32F-4B40-53CC-36B4-BB69A8879985}"/>
              </a:ext>
            </a:extLst>
          </p:cNvPr>
          <p:cNvSpPr>
            <a:spLocks noGrp="1"/>
          </p:cNvSpPr>
          <p:nvPr>
            <p:ph idx="1"/>
          </p:nvPr>
        </p:nvSpPr>
        <p:spPr>
          <a:xfrm>
            <a:off x="357490" y="1424537"/>
            <a:ext cx="11477019" cy="4351338"/>
          </a:xfrm>
        </p:spPr>
        <p:txBody>
          <a:bodyPr>
            <a:noAutofit/>
          </a:bodyPr>
          <a:lstStyle/>
          <a:p>
            <a:pPr algn="l" fontAlgn="b"/>
            <a:r>
              <a:rPr lang="en-US" dirty="0"/>
              <a:t>Department Staff is interested in obtaining electric utility feedback regarding potential use of MISO Transmission capacity costs as a proxy for avoided/increased (EFS) transmission costs.  The recent MISO auction experienced significant increases in these capacity costs, signaling the need for additional generation (to alleviate constraints) and transmission. </a:t>
            </a:r>
          </a:p>
          <a:p>
            <a:pPr algn="l" fontAlgn="b"/>
            <a:r>
              <a:rPr lang="en-US" dirty="0"/>
              <a:t>The 2025 auction established rates for 2025 and 2026 and are conducted annually and reflect the current state of available transmission capacity.  </a:t>
            </a:r>
          </a:p>
          <a:p>
            <a:pPr fontAlgn="b"/>
            <a:r>
              <a:rPr lang="en-US" dirty="0"/>
              <a:t>This mechanism provides a means of updating transmission avoided costs with each triennium, even though the values most apply to near-term years, and ECO measures are evaluated based on measure lifetimes. </a:t>
            </a:r>
          </a:p>
        </p:txBody>
      </p:sp>
    </p:spTree>
    <p:extLst>
      <p:ext uri="{BB962C8B-B14F-4D97-AF65-F5344CB8AC3E}">
        <p14:creationId xmlns:p14="http://schemas.microsoft.com/office/powerpoint/2010/main" val="3995717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BD9C-49D4-EE83-FF9D-C46E24DCC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2C1FF-D1D8-4DEE-C5B0-C7E9B8034F20}"/>
              </a:ext>
            </a:extLst>
          </p:cNvPr>
          <p:cNvSpPr>
            <a:spLocks noGrp="1"/>
          </p:cNvSpPr>
          <p:nvPr>
            <p:ph type="title"/>
          </p:nvPr>
        </p:nvSpPr>
        <p:spPr/>
        <p:txBody>
          <a:bodyPr>
            <a:normAutofit/>
          </a:bodyPr>
          <a:lstStyle/>
          <a:p>
            <a:pPr algn="ctr"/>
            <a:r>
              <a:rPr lang="en-US" sz="3300" b="1" dirty="0"/>
              <a:t>USI Details (Electric) – Distribution Costs</a:t>
            </a:r>
          </a:p>
        </p:txBody>
      </p:sp>
      <p:sp>
        <p:nvSpPr>
          <p:cNvPr id="3" name="Content Placeholder 2">
            <a:extLst>
              <a:ext uri="{FF2B5EF4-FFF2-40B4-BE49-F238E27FC236}">
                <a16:creationId xmlns:a16="http://schemas.microsoft.com/office/drawing/2014/main" id="{49114FBE-32C3-FDA5-7F97-E011CED08C88}"/>
              </a:ext>
            </a:extLst>
          </p:cNvPr>
          <p:cNvSpPr>
            <a:spLocks noGrp="1"/>
          </p:cNvSpPr>
          <p:nvPr>
            <p:ph idx="1"/>
          </p:nvPr>
        </p:nvSpPr>
        <p:spPr>
          <a:xfrm>
            <a:off x="357490" y="1424537"/>
            <a:ext cx="11477019" cy="4351338"/>
          </a:xfrm>
        </p:spPr>
        <p:txBody>
          <a:bodyPr>
            <a:noAutofit/>
          </a:bodyPr>
          <a:lstStyle/>
          <a:p>
            <a:pPr algn="l" fontAlgn="b"/>
            <a:r>
              <a:rPr lang="en-US" dirty="0"/>
              <a:t>Department Staff previously proposed that all electric utilities either use </a:t>
            </a:r>
            <a:r>
              <a:rPr lang="en-US" u="none" strike="noStrike" dirty="0">
                <a:effectLst/>
              </a:rPr>
              <a:t>Xcel Energy’s approach to estimating avoided distribution costs or use the values that Xcel develops as part of its current efforts. The other electric utilities expressed concern about this approach.</a:t>
            </a:r>
          </a:p>
          <a:p>
            <a:pPr fontAlgn="b"/>
            <a:r>
              <a:rPr lang="en-US" dirty="0"/>
              <a:t>I</a:t>
            </a:r>
            <a:r>
              <a:rPr lang="en-US" u="none" strike="noStrike" dirty="0">
                <a:effectLst/>
              </a:rPr>
              <a:t>n addition, Xcel </a:t>
            </a:r>
            <a:r>
              <a:rPr lang="en-US" dirty="0"/>
              <a:t>Energy expressed support for the PD to allow utilities flexibility in developing their avoided costs and potentially revising the values after submitting their Triennial filing (if new, consequential information becomes available).</a:t>
            </a:r>
          </a:p>
          <a:p>
            <a:pPr fontAlgn="b"/>
            <a:r>
              <a:rPr lang="en-US" dirty="0"/>
              <a:t>Given these considerations, Staff are interested in Xcel continuing to refine its analyses and report at the next CAC meeting any relevant updates, and for Otter Tail and Minnesota Power to update their avoided distribution costs using the 2017 study methods.  </a:t>
            </a:r>
          </a:p>
        </p:txBody>
      </p:sp>
      <p:sp>
        <p:nvSpPr>
          <p:cNvPr id="4" name="Date Placeholder 3">
            <a:extLst>
              <a:ext uri="{FF2B5EF4-FFF2-40B4-BE49-F238E27FC236}">
                <a16:creationId xmlns:a16="http://schemas.microsoft.com/office/drawing/2014/main" id="{BE1523F7-5EE8-2E25-EAEC-B2E66518AD92}"/>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0B546CE0-8CBB-5908-337D-018E32A3AAEA}"/>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DBD1B47D-659F-19B1-822E-F2A35961A473}"/>
              </a:ext>
            </a:extLst>
          </p:cNvPr>
          <p:cNvSpPr>
            <a:spLocks noGrp="1"/>
          </p:cNvSpPr>
          <p:nvPr>
            <p:ph type="sldNum" sz="quarter" idx="12"/>
          </p:nvPr>
        </p:nvSpPr>
        <p:spPr/>
        <p:txBody>
          <a:bodyPr/>
          <a:lstStyle/>
          <a:p>
            <a:fld id="{48F63A3B-78C7-47BE-AE5E-E10140E04643}" type="slidenum">
              <a:rPr lang="en-US" smtClean="0"/>
              <a:t>21</a:t>
            </a:fld>
            <a:endParaRPr lang="en-US" dirty="0"/>
          </a:p>
        </p:txBody>
      </p:sp>
    </p:spTree>
    <p:extLst>
      <p:ext uri="{BB962C8B-B14F-4D97-AF65-F5344CB8AC3E}">
        <p14:creationId xmlns:p14="http://schemas.microsoft.com/office/powerpoint/2010/main" val="1328062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7CCD3-E954-D320-62E7-C0FE376961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73312E-5DE6-103E-AA5A-7C5B77266111}"/>
              </a:ext>
            </a:extLst>
          </p:cNvPr>
          <p:cNvSpPr>
            <a:spLocks noGrp="1"/>
          </p:cNvSpPr>
          <p:nvPr>
            <p:ph type="title"/>
          </p:nvPr>
        </p:nvSpPr>
        <p:spPr/>
        <p:txBody>
          <a:bodyPr>
            <a:normAutofit/>
          </a:bodyPr>
          <a:lstStyle/>
          <a:p>
            <a:pPr algn="ctr"/>
            <a:r>
              <a:rPr lang="en-US" sz="3300" b="1" dirty="0"/>
              <a:t>USI Details (Electric) – Ancillary Services</a:t>
            </a:r>
          </a:p>
        </p:txBody>
      </p:sp>
      <p:sp>
        <p:nvSpPr>
          <p:cNvPr id="4" name="Date Placeholder 3">
            <a:extLst>
              <a:ext uri="{FF2B5EF4-FFF2-40B4-BE49-F238E27FC236}">
                <a16:creationId xmlns:a16="http://schemas.microsoft.com/office/drawing/2014/main" id="{382B966E-A7D3-F217-98CC-95F2818E5193}"/>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7B5EED1B-2286-62E9-1594-5B970CFE9AD9}"/>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F149670A-D6C3-67D4-A582-92754E79FB6D}"/>
              </a:ext>
            </a:extLst>
          </p:cNvPr>
          <p:cNvSpPr>
            <a:spLocks noGrp="1"/>
          </p:cNvSpPr>
          <p:nvPr>
            <p:ph type="sldNum" sz="quarter" idx="12"/>
          </p:nvPr>
        </p:nvSpPr>
        <p:spPr/>
        <p:txBody>
          <a:bodyPr/>
          <a:lstStyle/>
          <a:p>
            <a:fld id="{48F63A3B-78C7-47BE-AE5E-E10140E04643}" type="slidenum">
              <a:rPr lang="en-US" smtClean="0"/>
              <a:t>22</a:t>
            </a:fld>
            <a:endParaRPr lang="en-US" dirty="0"/>
          </a:p>
        </p:txBody>
      </p:sp>
      <p:sp>
        <p:nvSpPr>
          <p:cNvPr id="9" name="Content Placeholder 2">
            <a:extLst>
              <a:ext uri="{FF2B5EF4-FFF2-40B4-BE49-F238E27FC236}">
                <a16:creationId xmlns:a16="http://schemas.microsoft.com/office/drawing/2014/main" id="{88B0D91E-4FF5-CC4D-8E36-8C50F5194FED}"/>
              </a:ext>
            </a:extLst>
          </p:cNvPr>
          <p:cNvSpPr>
            <a:spLocks noGrp="1"/>
          </p:cNvSpPr>
          <p:nvPr>
            <p:ph idx="1"/>
          </p:nvPr>
        </p:nvSpPr>
        <p:spPr>
          <a:xfrm>
            <a:off x="357490" y="1424537"/>
            <a:ext cx="11477019" cy="4351338"/>
          </a:xfrm>
        </p:spPr>
        <p:txBody>
          <a:bodyPr>
            <a:noAutofit/>
          </a:bodyPr>
          <a:lstStyle/>
          <a:p>
            <a:pPr algn="l" fontAlgn="b">
              <a:spcAft>
                <a:spcPts val="600"/>
              </a:spcAft>
            </a:pPr>
            <a:r>
              <a:rPr lang="en-US" dirty="0"/>
              <a:t>System operators require that utilities procure or produce ancillary services to maintain electric grid stability. These services typically include frequency regulation, voltage regulation, spinning reserves, and operating reserves, and are either traded in wholesale energy markets or self-supplied by utilities.</a:t>
            </a:r>
          </a:p>
          <a:p>
            <a:pPr algn="l" fontAlgn="b">
              <a:spcAft>
                <a:spcPts val="600"/>
              </a:spcAft>
            </a:pPr>
            <a:r>
              <a:rPr lang="en-US" dirty="0"/>
              <a:t>Ancillary services would follow a hybrid approach like the Economic and Jobs NUSI.</a:t>
            </a:r>
          </a:p>
          <a:p>
            <a:pPr lvl="1" fontAlgn="b">
              <a:spcAft>
                <a:spcPts val="600"/>
              </a:spcAft>
            </a:pPr>
            <a:r>
              <a:rPr lang="en-US" sz="2300" dirty="0"/>
              <a:t>Utilities that propose Non-Wires Alternatives or other DER programs that can demonstrate material impacts on the provision of ancillary services may propose including these values in the program-specific cost-effectiveness tests. </a:t>
            </a:r>
          </a:p>
          <a:p>
            <a:pPr lvl="1" fontAlgn="b">
              <a:spcAft>
                <a:spcPts val="600"/>
              </a:spcAft>
            </a:pPr>
            <a:r>
              <a:rPr lang="en-US" sz="2300" dirty="0"/>
              <a:t>Alternatively, Department Staff or utilities may propose portfolio-level values for Ancillary Services if such values can be appropriately estimated.</a:t>
            </a:r>
          </a:p>
          <a:p>
            <a:pPr lvl="1" fontAlgn="b">
              <a:spcAft>
                <a:spcPts val="600"/>
              </a:spcAft>
            </a:pPr>
            <a:r>
              <a:rPr lang="en-US" sz="2300" dirty="0"/>
              <a:t>Currently, Department Staff are not planning to propose a portfolio-level value for Ancillary Services.</a:t>
            </a:r>
          </a:p>
        </p:txBody>
      </p:sp>
    </p:spTree>
    <p:extLst>
      <p:ext uri="{BB962C8B-B14F-4D97-AF65-F5344CB8AC3E}">
        <p14:creationId xmlns:p14="http://schemas.microsoft.com/office/powerpoint/2010/main" val="230801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96E69-17B2-6493-7B00-3F257E4D42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4796F2-7267-1E0F-EE6F-0EB826432EB2}"/>
              </a:ext>
            </a:extLst>
          </p:cNvPr>
          <p:cNvSpPr>
            <a:spLocks noGrp="1"/>
          </p:cNvSpPr>
          <p:nvPr>
            <p:ph type="title"/>
          </p:nvPr>
        </p:nvSpPr>
        <p:spPr/>
        <p:txBody>
          <a:bodyPr>
            <a:normAutofit/>
          </a:bodyPr>
          <a:lstStyle/>
          <a:p>
            <a:pPr algn="ctr"/>
            <a:r>
              <a:rPr lang="en-US" sz="3300" b="1" dirty="0"/>
              <a:t>USI Details (Gas) – Fuel </a:t>
            </a:r>
          </a:p>
        </p:txBody>
      </p:sp>
      <p:sp>
        <p:nvSpPr>
          <p:cNvPr id="3" name="Content Placeholder 2">
            <a:extLst>
              <a:ext uri="{FF2B5EF4-FFF2-40B4-BE49-F238E27FC236}">
                <a16:creationId xmlns:a16="http://schemas.microsoft.com/office/drawing/2014/main" id="{2858C0A4-A1C0-3F31-8457-957579D2AEEE}"/>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dirty="0"/>
              <a:t>For 2027-2029, Department Staff are considering maintaining the current approach to estimating gas commodity costs (based on escalated historic PGA values).</a:t>
            </a:r>
          </a:p>
          <a:p>
            <a:pPr>
              <a:spcBef>
                <a:spcPts val="400"/>
              </a:spcBef>
              <a:spcAft>
                <a:spcPts val="400"/>
              </a:spcAft>
            </a:pPr>
            <a:r>
              <a:rPr lang="en-US" dirty="0"/>
              <a:t>ECO Cost-Effectiveness guidance for the 2030-2032 ECO Triennials will be issued in 2029; this should be sufficient time for Xcel Energy and CenterPoint to have completed their first IRPs and have forecasted commodity cost values.</a:t>
            </a:r>
            <a:r>
              <a:rPr lang="en-US" dirty="0">
                <a:solidFill>
                  <a:srgbClr val="000000"/>
                </a:solidFill>
                <a:latin typeface="Aptos Narrow" panose="020B0004020202020204" pitchFamily="34" charset="0"/>
              </a:rPr>
              <a:t> </a:t>
            </a:r>
          </a:p>
          <a:p>
            <a:pPr lvl="1">
              <a:spcBef>
                <a:spcPts val="400"/>
              </a:spcBef>
              <a:spcAft>
                <a:spcPts val="400"/>
              </a:spcAft>
            </a:pPr>
            <a:r>
              <a:rPr lang="en-US" sz="2300" dirty="0"/>
              <a:t>This would not apply to MERC for 2030-32 (files in July 2028) or Great Plains Natural Gas (no IRP).</a:t>
            </a:r>
          </a:p>
          <a:p>
            <a:pPr>
              <a:spcBef>
                <a:spcPts val="400"/>
              </a:spcBef>
              <a:spcAft>
                <a:spcPts val="400"/>
              </a:spcAft>
            </a:pPr>
            <a:r>
              <a:rPr lang="en-US" dirty="0"/>
              <a:t>For the 2027-2029, Department Staff are interested in CAC feedback regarding:</a:t>
            </a:r>
          </a:p>
          <a:p>
            <a:pPr lvl="1">
              <a:spcBef>
                <a:spcPts val="400"/>
              </a:spcBef>
              <a:spcAft>
                <a:spcPts val="400"/>
              </a:spcAft>
            </a:pPr>
            <a:r>
              <a:rPr lang="en-US" sz="2300" dirty="0"/>
              <a:t> whether the BENCOST Commodity Cost input should continue as a single, utility-weighted value or whether each utility should use its own PGA values;</a:t>
            </a:r>
          </a:p>
          <a:p>
            <a:pPr lvl="1">
              <a:spcBef>
                <a:spcPts val="400"/>
              </a:spcBef>
              <a:spcAft>
                <a:spcPts val="400"/>
              </a:spcAft>
            </a:pPr>
            <a:r>
              <a:rPr lang="en-US" sz="2300" dirty="0"/>
              <a:t>For 2030-2032, whether MERC and GPNG should use their own PGA values or a weighted—average value of PGAs and Xcel and CenterPoint forecast commodity costs?</a:t>
            </a:r>
          </a:p>
        </p:txBody>
      </p:sp>
      <p:sp>
        <p:nvSpPr>
          <p:cNvPr id="4" name="Date Placeholder 3">
            <a:extLst>
              <a:ext uri="{FF2B5EF4-FFF2-40B4-BE49-F238E27FC236}">
                <a16:creationId xmlns:a16="http://schemas.microsoft.com/office/drawing/2014/main" id="{9037AA40-A0F7-4DC7-BE9E-78116162F541}"/>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7C3EBB80-43AA-91F1-B2F6-639AD16500B5}"/>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CB235DC-C4EC-D38A-42A3-1774888CBA6D}"/>
              </a:ext>
            </a:extLst>
          </p:cNvPr>
          <p:cNvSpPr>
            <a:spLocks noGrp="1"/>
          </p:cNvSpPr>
          <p:nvPr>
            <p:ph type="sldNum" sz="quarter" idx="12"/>
          </p:nvPr>
        </p:nvSpPr>
        <p:spPr/>
        <p:txBody>
          <a:bodyPr/>
          <a:lstStyle/>
          <a:p>
            <a:fld id="{48F63A3B-78C7-47BE-AE5E-E10140E04643}" type="slidenum">
              <a:rPr lang="en-US" smtClean="0"/>
              <a:t>23</a:t>
            </a:fld>
            <a:endParaRPr lang="en-US" dirty="0"/>
          </a:p>
        </p:txBody>
      </p:sp>
    </p:spTree>
    <p:extLst>
      <p:ext uri="{BB962C8B-B14F-4D97-AF65-F5344CB8AC3E}">
        <p14:creationId xmlns:p14="http://schemas.microsoft.com/office/powerpoint/2010/main" val="3060710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D97CC-BF1C-948F-5BB0-C370B932BD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0AAC29-AF6B-71C5-A5E9-962FB4632698}"/>
              </a:ext>
            </a:extLst>
          </p:cNvPr>
          <p:cNvSpPr>
            <a:spLocks noGrp="1"/>
          </p:cNvSpPr>
          <p:nvPr>
            <p:ph type="title"/>
          </p:nvPr>
        </p:nvSpPr>
        <p:spPr/>
        <p:txBody>
          <a:bodyPr>
            <a:normAutofit/>
          </a:bodyPr>
          <a:lstStyle/>
          <a:p>
            <a:pPr algn="ctr"/>
            <a:r>
              <a:rPr lang="en-US" sz="3300" b="1" dirty="0"/>
              <a:t>USI Details (Gas) – Environmental Compliance</a:t>
            </a:r>
          </a:p>
        </p:txBody>
      </p:sp>
      <p:sp>
        <p:nvSpPr>
          <p:cNvPr id="3" name="Content Placeholder 2">
            <a:extLst>
              <a:ext uri="{FF2B5EF4-FFF2-40B4-BE49-F238E27FC236}">
                <a16:creationId xmlns:a16="http://schemas.microsoft.com/office/drawing/2014/main" id="{E95FEFF3-9854-EC14-2858-0706F13EC35D}"/>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dirty="0"/>
              <a:t>The current Environmental Compliance estimate is based on anticipated environmental compliance costs resulting from the United States Environmental Protection Agency’s requirements to reduce methane emissions from natural gas transmission and storage facilities (EPA-452/R-23-013).</a:t>
            </a:r>
          </a:p>
          <a:p>
            <a:pPr>
              <a:spcBef>
                <a:spcPts val="400"/>
              </a:spcBef>
              <a:spcAft>
                <a:spcPts val="400"/>
              </a:spcAft>
            </a:pPr>
            <a:r>
              <a:rPr lang="en-US" dirty="0"/>
              <a:t>The EPA updated its Regulatory Impact Analysis, which lowers the average 20-year increase in costs from 1.4% to 1.0%.</a:t>
            </a:r>
          </a:p>
          <a:p>
            <a:pPr>
              <a:spcBef>
                <a:spcPts val="400"/>
              </a:spcBef>
              <a:spcAft>
                <a:spcPts val="400"/>
              </a:spcAft>
            </a:pPr>
            <a:r>
              <a:rPr lang="en-US" dirty="0"/>
              <a:t>Staff are proposing to modify the Environmental Compliance impact variable to 1.0%. </a:t>
            </a:r>
          </a:p>
          <a:p>
            <a:pPr>
              <a:spcBef>
                <a:spcPts val="400"/>
              </a:spcBef>
              <a:spcAft>
                <a:spcPts val="400"/>
              </a:spcAft>
            </a:pPr>
            <a:r>
              <a:rPr lang="en-US" dirty="0"/>
              <a:t>However, with the subsequent Triennial and utility use of forecasted gas prices, it is expected that these compliance costs will be priced into forecasts and the metric will be reduced to 0 (unless it is determined that other Environmental Compliance impacts are identified and priced). </a:t>
            </a:r>
          </a:p>
        </p:txBody>
      </p:sp>
      <p:sp>
        <p:nvSpPr>
          <p:cNvPr id="4" name="Date Placeholder 3">
            <a:extLst>
              <a:ext uri="{FF2B5EF4-FFF2-40B4-BE49-F238E27FC236}">
                <a16:creationId xmlns:a16="http://schemas.microsoft.com/office/drawing/2014/main" id="{3E3800AA-9E4A-7131-2929-6D39CBA8B557}"/>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8D297D7D-FAAB-743C-0FDD-526F030F3750}"/>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6B750F6-99BC-1D1C-3770-1E49D78F1D5E}"/>
              </a:ext>
            </a:extLst>
          </p:cNvPr>
          <p:cNvSpPr>
            <a:spLocks noGrp="1"/>
          </p:cNvSpPr>
          <p:nvPr>
            <p:ph type="sldNum" sz="quarter" idx="12"/>
          </p:nvPr>
        </p:nvSpPr>
        <p:spPr/>
        <p:txBody>
          <a:bodyPr/>
          <a:lstStyle/>
          <a:p>
            <a:fld id="{48F63A3B-78C7-47BE-AE5E-E10140E04643}" type="slidenum">
              <a:rPr lang="en-US" smtClean="0"/>
              <a:t>24</a:t>
            </a:fld>
            <a:endParaRPr lang="en-US" dirty="0"/>
          </a:p>
        </p:txBody>
      </p:sp>
    </p:spTree>
    <p:extLst>
      <p:ext uri="{BB962C8B-B14F-4D97-AF65-F5344CB8AC3E}">
        <p14:creationId xmlns:p14="http://schemas.microsoft.com/office/powerpoint/2010/main" val="933531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0B4BD-2319-990D-2968-B3E4B7B2B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DEC4D-86B3-6579-FF5E-A88A059E569A}"/>
              </a:ext>
            </a:extLst>
          </p:cNvPr>
          <p:cNvSpPr>
            <a:spLocks noGrp="1"/>
          </p:cNvSpPr>
          <p:nvPr>
            <p:ph type="title"/>
          </p:nvPr>
        </p:nvSpPr>
        <p:spPr/>
        <p:txBody>
          <a:bodyPr>
            <a:normAutofit/>
          </a:bodyPr>
          <a:lstStyle/>
          <a:p>
            <a:pPr algn="ctr"/>
            <a:r>
              <a:rPr lang="en-US" sz="3300" b="1" dirty="0"/>
              <a:t>NUSI Details – Other Fuels (Gas and Electric) </a:t>
            </a:r>
          </a:p>
        </p:txBody>
      </p:sp>
      <p:sp>
        <p:nvSpPr>
          <p:cNvPr id="3" name="Content Placeholder 2">
            <a:extLst>
              <a:ext uri="{FF2B5EF4-FFF2-40B4-BE49-F238E27FC236}">
                <a16:creationId xmlns:a16="http://schemas.microsoft.com/office/drawing/2014/main" id="{ABEB5F16-5AB9-F0A4-BF85-615F48065275}"/>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dirty="0"/>
              <a:t>Selected to review Other Fuels because important to Efficient Fuel Switching.</a:t>
            </a:r>
          </a:p>
          <a:p>
            <a:pPr>
              <a:spcBef>
                <a:spcPts val="400"/>
              </a:spcBef>
              <a:spcAft>
                <a:spcPts val="400"/>
              </a:spcAft>
            </a:pPr>
            <a:r>
              <a:rPr lang="en-US" dirty="0"/>
              <a:t>For gas, Other Fuels refers to Electric impacts, represented in the BENCOST Non-Gas Fuel Cost, Non-Gas Fuel Loss Factor, and Non-Gas Fuel Environmental Damage Factor. </a:t>
            </a:r>
          </a:p>
          <a:p>
            <a:pPr lvl="1">
              <a:spcBef>
                <a:spcPts val="400"/>
              </a:spcBef>
              <a:spcAft>
                <a:spcPts val="400"/>
              </a:spcAft>
            </a:pPr>
            <a:r>
              <a:rPr lang="en-US" sz="2300" dirty="0"/>
              <a:t>The factor is based on historical MISO Locational Marginal Pricing (LMP) from the Minnesota Hub, escalated based on the Chained Price Index – Consumer Electricity.</a:t>
            </a:r>
          </a:p>
          <a:p>
            <a:pPr lvl="1">
              <a:spcBef>
                <a:spcPts val="400"/>
              </a:spcBef>
              <a:spcAft>
                <a:spcPts val="400"/>
              </a:spcAft>
            </a:pPr>
            <a:r>
              <a:rPr lang="en-US" sz="2300" dirty="0"/>
              <a:t>To better align gas and electric utility evaluations of EFS, Staff are interested in basing the factor on individual utility marginal energy costs and incorporating transmission and distribution impacts.</a:t>
            </a:r>
          </a:p>
          <a:p>
            <a:pPr>
              <a:spcBef>
                <a:spcPts val="400"/>
              </a:spcBef>
              <a:spcAft>
                <a:spcPts val="400"/>
              </a:spcAft>
            </a:pPr>
            <a:r>
              <a:rPr lang="en-US" dirty="0"/>
              <a:t>For electric utilities, Other Fuels refers to natural gas and other fossil fuels. Electric utilities are expected to use BENCOST or BENCOST proxy values to evaluate the natural gas portion of EFS measures. Staff are considering developing a guide to include in Decision to ensure consistency between electric utilities.</a:t>
            </a:r>
            <a:endParaRPr lang="en-US" sz="2300" dirty="0"/>
          </a:p>
        </p:txBody>
      </p:sp>
      <p:sp>
        <p:nvSpPr>
          <p:cNvPr id="4" name="Date Placeholder 3">
            <a:extLst>
              <a:ext uri="{FF2B5EF4-FFF2-40B4-BE49-F238E27FC236}">
                <a16:creationId xmlns:a16="http://schemas.microsoft.com/office/drawing/2014/main" id="{F4D7ED82-CE7F-F555-7663-410704D7966A}"/>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F9990E4B-4AF4-642D-DB0D-C6A2B72895BD}"/>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956003BE-71E1-32C6-5669-F4EBAF8D81BA}"/>
              </a:ext>
            </a:extLst>
          </p:cNvPr>
          <p:cNvSpPr>
            <a:spLocks noGrp="1"/>
          </p:cNvSpPr>
          <p:nvPr>
            <p:ph type="sldNum" sz="quarter" idx="12"/>
          </p:nvPr>
        </p:nvSpPr>
        <p:spPr/>
        <p:txBody>
          <a:bodyPr/>
          <a:lstStyle/>
          <a:p>
            <a:fld id="{48F63A3B-78C7-47BE-AE5E-E10140E04643}" type="slidenum">
              <a:rPr lang="en-US" smtClean="0"/>
              <a:t>25</a:t>
            </a:fld>
            <a:endParaRPr lang="en-US" dirty="0"/>
          </a:p>
        </p:txBody>
      </p:sp>
    </p:spTree>
    <p:extLst>
      <p:ext uri="{BB962C8B-B14F-4D97-AF65-F5344CB8AC3E}">
        <p14:creationId xmlns:p14="http://schemas.microsoft.com/office/powerpoint/2010/main" val="1009215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5310E-8566-4737-D3E8-60B292B28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F520F-D9E6-5442-8E44-A302A013134C}"/>
              </a:ext>
            </a:extLst>
          </p:cNvPr>
          <p:cNvSpPr>
            <a:spLocks noGrp="1"/>
          </p:cNvSpPr>
          <p:nvPr>
            <p:ph type="title"/>
          </p:nvPr>
        </p:nvSpPr>
        <p:spPr/>
        <p:txBody>
          <a:bodyPr>
            <a:normAutofit/>
          </a:bodyPr>
          <a:lstStyle/>
          <a:p>
            <a:pPr algn="ctr"/>
            <a:r>
              <a:rPr lang="en-US" sz="3300" b="1" dirty="0"/>
              <a:t>NUSI Details – Economic and Jobs</a:t>
            </a:r>
          </a:p>
        </p:txBody>
      </p:sp>
      <p:sp>
        <p:nvSpPr>
          <p:cNvPr id="3" name="Content Placeholder 2">
            <a:extLst>
              <a:ext uri="{FF2B5EF4-FFF2-40B4-BE49-F238E27FC236}">
                <a16:creationId xmlns:a16="http://schemas.microsoft.com/office/drawing/2014/main" id="{BEC050DE-BD33-DDFB-4BB8-D403EED76DA5}"/>
              </a:ext>
            </a:extLst>
          </p:cNvPr>
          <p:cNvSpPr>
            <a:spLocks noGrp="1"/>
          </p:cNvSpPr>
          <p:nvPr>
            <p:ph idx="1"/>
          </p:nvPr>
        </p:nvSpPr>
        <p:spPr>
          <a:xfrm>
            <a:off x="357490" y="1424537"/>
            <a:ext cx="11477019" cy="4351338"/>
          </a:xfrm>
        </p:spPr>
        <p:txBody>
          <a:bodyPr>
            <a:noAutofit/>
          </a:bodyPr>
          <a:lstStyle/>
          <a:p>
            <a:pPr>
              <a:spcBef>
                <a:spcPts val="200"/>
              </a:spcBef>
              <a:spcAft>
                <a:spcPts val="200"/>
              </a:spcAft>
            </a:pPr>
            <a:r>
              <a:rPr lang="en-US" dirty="0"/>
              <a:t>Current Staff thinking is to offer utilities a “hybrid” option. The option would be for utilities to use program-specific values for programs that have as their primary purpose workforce development. </a:t>
            </a:r>
          </a:p>
          <a:p>
            <a:pPr>
              <a:spcBef>
                <a:spcPts val="200"/>
              </a:spcBef>
              <a:spcAft>
                <a:spcPts val="200"/>
              </a:spcAft>
            </a:pPr>
            <a:r>
              <a:rPr lang="en-US" dirty="0"/>
              <a:t>Alternatively, utilities could use a portfolio-level percentage adder that Staff will develop. </a:t>
            </a:r>
          </a:p>
          <a:p>
            <a:pPr>
              <a:spcBef>
                <a:spcPts val="200"/>
              </a:spcBef>
              <a:spcAft>
                <a:spcPts val="200"/>
              </a:spcAft>
            </a:pPr>
            <a:r>
              <a:rPr lang="en-US" dirty="0"/>
              <a:t>Staff has yet to identify a good source for a portfolio-level estimate of Economic and Jobs impacts. </a:t>
            </a:r>
          </a:p>
        </p:txBody>
      </p:sp>
      <p:sp>
        <p:nvSpPr>
          <p:cNvPr id="4" name="Date Placeholder 3">
            <a:extLst>
              <a:ext uri="{FF2B5EF4-FFF2-40B4-BE49-F238E27FC236}">
                <a16:creationId xmlns:a16="http://schemas.microsoft.com/office/drawing/2014/main" id="{EEC5371D-04A5-1EFA-9664-03C730CAF320}"/>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37087269-3DA5-ABFB-0586-EFA8E6CB3436}"/>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88842FD3-C652-342C-55EA-E455F626D76F}"/>
              </a:ext>
            </a:extLst>
          </p:cNvPr>
          <p:cNvSpPr>
            <a:spLocks noGrp="1"/>
          </p:cNvSpPr>
          <p:nvPr>
            <p:ph type="sldNum" sz="quarter" idx="12"/>
          </p:nvPr>
        </p:nvSpPr>
        <p:spPr/>
        <p:txBody>
          <a:bodyPr/>
          <a:lstStyle/>
          <a:p>
            <a:fld id="{48F63A3B-78C7-47BE-AE5E-E10140E04643}" type="slidenum">
              <a:rPr lang="en-US" smtClean="0"/>
              <a:t>26</a:t>
            </a:fld>
            <a:endParaRPr lang="en-US" dirty="0"/>
          </a:p>
        </p:txBody>
      </p:sp>
    </p:spTree>
    <p:extLst>
      <p:ext uri="{BB962C8B-B14F-4D97-AF65-F5344CB8AC3E}">
        <p14:creationId xmlns:p14="http://schemas.microsoft.com/office/powerpoint/2010/main" val="3618010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E4402-F584-0878-249A-25DE632861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8D70CD-7D2D-991F-F7E5-BB4D907BCB50}"/>
              </a:ext>
            </a:extLst>
          </p:cNvPr>
          <p:cNvSpPr>
            <a:spLocks noGrp="1"/>
          </p:cNvSpPr>
          <p:nvPr>
            <p:ph type="title"/>
          </p:nvPr>
        </p:nvSpPr>
        <p:spPr/>
        <p:txBody>
          <a:bodyPr>
            <a:normAutofit/>
          </a:bodyPr>
          <a:lstStyle/>
          <a:p>
            <a:pPr algn="ctr"/>
            <a:r>
              <a:rPr lang="en-US" sz="3300" b="1" dirty="0"/>
              <a:t>NUSI Details – Societal Discount Rate</a:t>
            </a:r>
          </a:p>
        </p:txBody>
      </p:sp>
      <p:sp>
        <p:nvSpPr>
          <p:cNvPr id="3" name="Content Placeholder 2">
            <a:extLst>
              <a:ext uri="{FF2B5EF4-FFF2-40B4-BE49-F238E27FC236}">
                <a16:creationId xmlns:a16="http://schemas.microsoft.com/office/drawing/2014/main" id="{AC293F58-4F5C-93D9-9ADC-3B06B2868362}"/>
              </a:ext>
            </a:extLst>
          </p:cNvPr>
          <p:cNvSpPr>
            <a:spLocks noGrp="1"/>
          </p:cNvSpPr>
          <p:nvPr>
            <p:ph idx="1"/>
          </p:nvPr>
        </p:nvSpPr>
        <p:spPr>
          <a:xfrm>
            <a:off x="357490" y="1424537"/>
            <a:ext cx="11477019" cy="4351338"/>
          </a:xfrm>
        </p:spPr>
        <p:txBody>
          <a:bodyPr>
            <a:noAutofit/>
          </a:bodyPr>
          <a:lstStyle/>
          <a:p>
            <a:pPr algn="l" fontAlgn="b"/>
            <a:r>
              <a:rPr lang="en-US" u="none" strike="noStrike" dirty="0">
                <a:effectLst/>
              </a:rPr>
              <a:t>Staff </a:t>
            </a:r>
            <a:r>
              <a:rPr lang="en-US" dirty="0"/>
              <a:t>are</a:t>
            </a:r>
            <a:r>
              <a:rPr lang="en-US" u="none" strike="noStrike" dirty="0">
                <a:effectLst/>
              </a:rPr>
              <a:t> currently planning to </a:t>
            </a:r>
            <a:r>
              <a:rPr lang="en-US" dirty="0"/>
              <a:t>propose a fixed Societal Discount rate equal 3.0 percent (vs. the current 3.3 percent), which comes from the United States Office of Management and Budget’s (OMB) guidance to Federal agencies on the development of regulatory analysis as required under Section 6(a)(3)(c) of Executive Order 12866, and a variety of related authorities (Circular A-4).</a:t>
            </a:r>
          </a:p>
          <a:p>
            <a:pPr lvl="1" fontAlgn="b"/>
            <a:r>
              <a:rPr lang="en-US" sz="2300" dirty="0"/>
              <a:t>OMB adopted the value in 2003, and the value stood until 2023, when OMB revised the value to 2.0 percent. The Trump Administration recently directed agencies to use the 3.0 percent value. </a:t>
            </a:r>
          </a:p>
          <a:p>
            <a:pPr algn="l" fontAlgn="b"/>
            <a:r>
              <a:rPr lang="en-US" dirty="0"/>
              <a:t>This value is also consistent with other jurisdictions that have recently adopted Societal Cost tests (California) and new jurisdictional tests (Michigan).</a:t>
            </a:r>
          </a:p>
          <a:p>
            <a:pPr algn="l" fontAlgn="b"/>
            <a:r>
              <a:rPr lang="en-US" dirty="0"/>
              <a:t>The Minnesota Test uses the Societal Discount rate.</a:t>
            </a:r>
          </a:p>
        </p:txBody>
      </p:sp>
      <p:sp>
        <p:nvSpPr>
          <p:cNvPr id="4" name="Date Placeholder 3">
            <a:extLst>
              <a:ext uri="{FF2B5EF4-FFF2-40B4-BE49-F238E27FC236}">
                <a16:creationId xmlns:a16="http://schemas.microsoft.com/office/drawing/2014/main" id="{2ECCFB4F-97BE-C5F8-7698-06227A94FF64}"/>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9EF8D783-903E-28B4-1B09-B7682ABAFBF3}"/>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37C83257-10A1-030D-C919-AA13E1B42501}"/>
              </a:ext>
            </a:extLst>
          </p:cNvPr>
          <p:cNvSpPr>
            <a:spLocks noGrp="1"/>
          </p:cNvSpPr>
          <p:nvPr>
            <p:ph type="sldNum" sz="quarter" idx="12"/>
          </p:nvPr>
        </p:nvSpPr>
        <p:spPr/>
        <p:txBody>
          <a:bodyPr/>
          <a:lstStyle/>
          <a:p>
            <a:fld id="{48F63A3B-78C7-47BE-AE5E-E10140E04643}" type="slidenum">
              <a:rPr lang="en-US" smtClean="0"/>
              <a:t>27</a:t>
            </a:fld>
            <a:endParaRPr lang="en-US" dirty="0"/>
          </a:p>
        </p:txBody>
      </p:sp>
    </p:spTree>
    <p:extLst>
      <p:ext uri="{BB962C8B-B14F-4D97-AF65-F5344CB8AC3E}">
        <p14:creationId xmlns:p14="http://schemas.microsoft.com/office/powerpoint/2010/main" val="1059299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300" b="1" dirty="0"/>
              <a:t>Questions</a:t>
            </a:r>
          </a:p>
        </p:txBody>
      </p:sp>
      <p:sp>
        <p:nvSpPr>
          <p:cNvPr id="7" name="Footer Placeholder 6"/>
          <p:cNvSpPr>
            <a:spLocks noGrp="1"/>
          </p:cNvSpPr>
          <p:nvPr>
            <p:ph type="ftr" sz="quarter" idx="3"/>
          </p:nvPr>
        </p:nvSpPr>
        <p:spPr/>
        <p:txBody>
          <a:bodyPr/>
          <a:lstStyle/>
          <a:p>
            <a:r>
              <a:rPr lang="en-US" dirty="0"/>
              <a:t>mn.gov/commerce</a:t>
            </a:r>
          </a:p>
        </p:txBody>
      </p:sp>
      <p:sp>
        <p:nvSpPr>
          <p:cNvPr id="8" name="Slide Number Placeholder 7"/>
          <p:cNvSpPr>
            <a:spLocks noGrp="1"/>
          </p:cNvSpPr>
          <p:nvPr>
            <p:ph type="sldNum" sz="quarter" idx="16"/>
          </p:nvPr>
        </p:nvSpPr>
        <p:spPr/>
        <p:txBody>
          <a:bodyPr/>
          <a:lstStyle/>
          <a:p>
            <a:fld id="{48F63A3B-78C7-47BE-AE5E-E10140E04643}" type="slidenum">
              <a:rPr lang="en-US" smtClean="0"/>
              <a:pPr/>
              <a:t>28</a:t>
            </a:fld>
            <a:endParaRPr lang="en-US" dirty="0"/>
          </a:p>
        </p:txBody>
      </p:sp>
      <p:pic>
        <p:nvPicPr>
          <p:cNvPr id="4" name="Graphic 3" descr="Customer review with solid fill">
            <a:extLst>
              <a:ext uri="{FF2B5EF4-FFF2-40B4-BE49-F238E27FC236}">
                <a16:creationId xmlns:a16="http://schemas.microsoft.com/office/drawing/2014/main" id="{15003D2B-5B53-0CC2-FCA2-802DA82498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29417" y="1102853"/>
            <a:ext cx="3133165" cy="3133165"/>
          </a:xfrm>
          <a:prstGeom prst="rect">
            <a:avLst/>
          </a:prstGeom>
        </p:spPr>
      </p:pic>
      <p:sp>
        <p:nvSpPr>
          <p:cNvPr id="9" name="Date Placeholder 4">
            <a:extLst>
              <a:ext uri="{FF2B5EF4-FFF2-40B4-BE49-F238E27FC236}">
                <a16:creationId xmlns:a16="http://schemas.microsoft.com/office/drawing/2014/main" id="{D7A3F106-1C67-8B11-0BF9-3280CA5F575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814200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300" b="1" dirty="0"/>
              <a:t>Back at 2:07</a:t>
            </a:r>
            <a:endParaRPr lang="en-US" sz="3300" b="1" dirty="0">
              <a:solidFill>
                <a:srgbClr val="FF0000"/>
              </a:solidFill>
            </a:endParaRPr>
          </a:p>
        </p:txBody>
      </p:sp>
      <p:sp>
        <p:nvSpPr>
          <p:cNvPr id="7" name="Footer Placeholder 6"/>
          <p:cNvSpPr>
            <a:spLocks noGrp="1"/>
          </p:cNvSpPr>
          <p:nvPr>
            <p:ph type="ftr" sz="quarter" idx="3"/>
          </p:nvPr>
        </p:nvSpPr>
        <p:spPr/>
        <p:txBody>
          <a:bodyPr/>
          <a:lstStyle/>
          <a:p>
            <a:r>
              <a:rPr lang="en-US" dirty="0"/>
              <a:t>mn.gov/commerce</a:t>
            </a:r>
          </a:p>
        </p:txBody>
      </p:sp>
      <p:sp>
        <p:nvSpPr>
          <p:cNvPr id="8" name="Slide Number Placeholder 7"/>
          <p:cNvSpPr>
            <a:spLocks noGrp="1"/>
          </p:cNvSpPr>
          <p:nvPr>
            <p:ph type="sldNum" sz="quarter" idx="16"/>
          </p:nvPr>
        </p:nvSpPr>
        <p:spPr/>
        <p:txBody>
          <a:bodyPr/>
          <a:lstStyle/>
          <a:p>
            <a:fld id="{48F63A3B-78C7-47BE-AE5E-E10140E04643}" type="slidenum">
              <a:rPr lang="en-US" smtClean="0"/>
              <a:pPr/>
              <a:t>29</a:t>
            </a:fld>
            <a:endParaRPr lang="en-US" dirty="0"/>
          </a:p>
        </p:txBody>
      </p:sp>
      <p:pic>
        <p:nvPicPr>
          <p:cNvPr id="12" name="Graphic 11" descr="Streamers">
            <a:extLst>
              <a:ext uri="{FF2B5EF4-FFF2-40B4-BE49-F238E27FC236}">
                <a16:creationId xmlns:a16="http://schemas.microsoft.com/office/drawing/2014/main" id="{FACC70BF-E8D9-4C1F-B540-06D362939A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97940" y="2724732"/>
            <a:ext cx="810117" cy="810117"/>
          </a:xfrm>
          <a:prstGeom prst="rect">
            <a:avLst/>
          </a:prstGeom>
        </p:spPr>
      </p:pic>
      <p:pic>
        <p:nvPicPr>
          <p:cNvPr id="18" name="Graphic 17" descr="Balloons">
            <a:extLst>
              <a:ext uri="{FF2B5EF4-FFF2-40B4-BE49-F238E27FC236}">
                <a16:creationId xmlns:a16="http://schemas.microsoft.com/office/drawing/2014/main" id="{819CC077-CEBD-44EF-97A2-6953B5C254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2728" y="912635"/>
            <a:ext cx="1199223" cy="1199223"/>
          </a:xfrm>
          <a:prstGeom prst="rect">
            <a:avLst/>
          </a:prstGeom>
        </p:spPr>
      </p:pic>
      <p:pic>
        <p:nvPicPr>
          <p:cNvPr id="21" name="Graphic 20" descr="Balloons">
            <a:extLst>
              <a:ext uri="{FF2B5EF4-FFF2-40B4-BE49-F238E27FC236}">
                <a16:creationId xmlns:a16="http://schemas.microsoft.com/office/drawing/2014/main" id="{38E07183-0DA0-41C4-96FE-7D19C5EB02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27123" y="873311"/>
            <a:ext cx="1199223" cy="1199223"/>
          </a:xfrm>
          <a:prstGeom prst="rect">
            <a:avLst/>
          </a:prstGeom>
        </p:spPr>
      </p:pic>
      <p:pic>
        <p:nvPicPr>
          <p:cNvPr id="22" name="Graphic 21" descr="Balloons">
            <a:extLst>
              <a:ext uri="{FF2B5EF4-FFF2-40B4-BE49-F238E27FC236}">
                <a16:creationId xmlns:a16="http://schemas.microsoft.com/office/drawing/2014/main" id="{8FD104CF-2230-426C-B8A8-32B6A68671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17590" y="1641226"/>
            <a:ext cx="1199223" cy="1199223"/>
          </a:xfrm>
          <a:prstGeom prst="rect">
            <a:avLst/>
          </a:prstGeom>
        </p:spPr>
      </p:pic>
      <p:pic>
        <p:nvPicPr>
          <p:cNvPr id="25" name="Graphic 24" descr="Run">
            <a:extLst>
              <a:ext uri="{FF2B5EF4-FFF2-40B4-BE49-F238E27FC236}">
                <a16:creationId xmlns:a16="http://schemas.microsoft.com/office/drawing/2014/main" id="{CB1659E4-3BB3-4F0B-878A-903C7E848E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80306" y="2762801"/>
            <a:ext cx="914400" cy="914400"/>
          </a:xfrm>
          <a:prstGeom prst="rect">
            <a:avLst/>
          </a:prstGeom>
        </p:spPr>
      </p:pic>
      <p:cxnSp>
        <p:nvCxnSpPr>
          <p:cNvPr id="27" name="Straight Connector 26">
            <a:extLst>
              <a:ext uri="{FF2B5EF4-FFF2-40B4-BE49-F238E27FC236}">
                <a16:creationId xmlns:a16="http://schemas.microsoft.com/office/drawing/2014/main" id="{F4022953-0D0D-4603-B023-9BCF26322CCF}"/>
              </a:ext>
            </a:extLst>
          </p:cNvPr>
          <p:cNvCxnSpPr/>
          <p:nvPr/>
        </p:nvCxnSpPr>
        <p:spPr>
          <a:xfrm flipH="1">
            <a:off x="7457440" y="2992450"/>
            <a:ext cx="11228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51D2A67-1289-4865-9ABC-25C523861DFA}"/>
              </a:ext>
            </a:extLst>
          </p:cNvPr>
          <p:cNvCxnSpPr>
            <a:cxnSpLocks/>
          </p:cNvCxnSpPr>
          <p:nvPr/>
        </p:nvCxnSpPr>
        <p:spPr>
          <a:xfrm flipH="1">
            <a:off x="7823200" y="3220001"/>
            <a:ext cx="8206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06E8DE7-A76E-4A4A-BEBF-3C6271EAD48F}"/>
              </a:ext>
            </a:extLst>
          </p:cNvPr>
          <p:cNvCxnSpPr>
            <a:cxnSpLocks/>
          </p:cNvCxnSpPr>
          <p:nvPr/>
        </p:nvCxnSpPr>
        <p:spPr>
          <a:xfrm flipH="1">
            <a:off x="7724233" y="3494321"/>
            <a:ext cx="820699"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Graphic 15" descr="Streamers">
            <a:extLst>
              <a:ext uri="{FF2B5EF4-FFF2-40B4-BE49-F238E27FC236}">
                <a16:creationId xmlns:a16="http://schemas.microsoft.com/office/drawing/2014/main" id="{509D8CC8-5119-455C-81BA-3BB68882EF2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20348" y="2458961"/>
            <a:ext cx="810117" cy="810117"/>
          </a:xfrm>
          <a:prstGeom prst="rect">
            <a:avLst/>
          </a:prstGeom>
        </p:spPr>
      </p:pic>
      <p:sp>
        <p:nvSpPr>
          <p:cNvPr id="4" name="Date Placeholder 4">
            <a:extLst>
              <a:ext uri="{FF2B5EF4-FFF2-40B4-BE49-F238E27FC236}">
                <a16:creationId xmlns:a16="http://schemas.microsoft.com/office/drawing/2014/main" id="{12D8BD1C-644B-8D40-700F-6AE3445AAE1D}"/>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519249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48A47-2276-DFAD-88DD-E445E4974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F757D-1DF7-792F-CEDD-B550EFF961F8}"/>
              </a:ext>
            </a:extLst>
          </p:cNvPr>
          <p:cNvSpPr>
            <a:spLocks noGrp="1"/>
          </p:cNvSpPr>
          <p:nvPr>
            <p:ph type="ctrTitle"/>
          </p:nvPr>
        </p:nvSpPr>
        <p:spPr/>
        <p:txBody>
          <a:bodyPr>
            <a:normAutofit/>
          </a:bodyPr>
          <a:lstStyle/>
          <a:p>
            <a:r>
              <a:rPr lang="en-US" sz="3300" b="1" dirty="0"/>
              <a:t>Presentation on ETA Cost-Effectiveness Modeling</a:t>
            </a:r>
            <a:br>
              <a:rPr lang="en-US" sz="3300" b="1" dirty="0"/>
            </a:br>
            <a:r>
              <a:rPr lang="en-US" sz="3300" b="1" dirty="0"/>
              <a:t>(See Separate </a:t>
            </a:r>
            <a:r>
              <a:rPr lang="en-US" sz="3300" b="1"/>
              <a:t>Slide Attachment)</a:t>
            </a:r>
            <a:endParaRPr lang="en-US" sz="3300" b="1" dirty="0"/>
          </a:p>
        </p:txBody>
      </p:sp>
      <p:sp>
        <p:nvSpPr>
          <p:cNvPr id="7" name="Footer Placeholder 6">
            <a:extLst>
              <a:ext uri="{FF2B5EF4-FFF2-40B4-BE49-F238E27FC236}">
                <a16:creationId xmlns:a16="http://schemas.microsoft.com/office/drawing/2014/main" id="{AC6E21E7-DA90-A757-F516-F09A23F4E4E4}"/>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B62A5AA7-4F8F-0A4F-946F-236C3407C922}"/>
              </a:ext>
            </a:extLst>
          </p:cNvPr>
          <p:cNvSpPr>
            <a:spLocks noGrp="1"/>
          </p:cNvSpPr>
          <p:nvPr>
            <p:ph type="sldNum" sz="quarter" idx="16"/>
          </p:nvPr>
        </p:nvSpPr>
        <p:spPr/>
        <p:txBody>
          <a:bodyPr/>
          <a:lstStyle/>
          <a:p>
            <a:fld id="{48F63A3B-78C7-47BE-AE5E-E10140E04643}" type="slidenum">
              <a:rPr lang="en-US" smtClean="0"/>
              <a:pPr/>
              <a:t>30</a:t>
            </a:fld>
            <a:endParaRPr lang="en-US" dirty="0"/>
          </a:p>
        </p:txBody>
      </p:sp>
      <p:pic>
        <p:nvPicPr>
          <p:cNvPr id="10" name="Graphic 9" descr="Electrician">
            <a:extLst>
              <a:ext uri="{FF2B5EF4-FFF2-40B4-BE49-F238E27FC236}">
                <a16:creationId xmlns:a16="http://schemas.microsoft.com/office/drawing/2014/main" id="{6984A8FC-B34A-5B3C-BF76-2D4FAC9113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7BABD27D-8C25-18D4-19EA-37FA76D3DF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AC999571-D9CD-BDB1-5C7F-9F6A335C9D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5BF69FF1-2BAA-3BAE-75EC-0748AC7D2EC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4731E0DE-D430-C0FB-48C4-025D5CDABF97}"/>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2395085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C5B00-4576-77BF-1240-8915ADE96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E1416-8260-BA4B-C14C-C380D1CF6041}"/>
              </a:ext>
            </a:extLst>
          </p:cNvPr>
          <p:cNvSpPr>
            <a:spLocks noGrp="1"/>
          </p:cNvSpPr>
          <p:nvPr>
            <p:ph type="ctrTitle"/>
          </p:nvPr>
        </p:nvSpPr>
        <p:spPr/>
        <p:txBody>
          <a:bodyPr>
            <a:normAutofit/>
          </a:bodyPr>
          <a:lstStyle/>
          <a:p>
            <a:r>
              <a:rPr lang="en-US" sz="3300" b="1" dirty="0"/>
              <a:t>Other Updates from CAC Members</a:t>
            </a:r>
          </a:p>
        </p:txBody>
      </p:sp>
      <p:sp>
        <p:nvSpPr>
          <p:cNvPr id="7" name="Footer Placeholder 6">
            <a:extLst>
              <a:ext uri="{FF2B5EF4-FFF2-40B4-BE49-F238E27FC236}">
                <a16:creationId xmlns:a16="http://schemas.microsoft.com/office/drawing/2014/main" id="{8EEC9E09-2FB9-C0FE-9159-4C954B4316F7}"/>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0AB00515-9B80-734C-2D7C-D4A870434175}"/>
              </a:ext>
            </a:extLst>
          </p:cNvPr>
          <p:cNvSpPr>
            <a:spLocks noGrp="1"/>
          </p:cNvSpPr>
          <p:nvPr>
            <p:ph type="sldNum" sz="quarter" idx="16"/>
          </p:nvPr>
        </p:nvSpPr>
        <p:spPr/>
        <p:txBody>
          <a:bodyPr/>
          <a:lstStyle/>
          <a:p>
            <a:fld id="{48F63A3B-78C7-47BE-AE5E-E10140E04643}" type="slidenum">
              <a:rPr lang="en-US" smtClean="0"/>
              <a:pPr/>
              <a:t>31</a:t>
            </a:fld>
            <a:endParaRPr lang="en-US" dirty="0"/>
          </a:p>
        </p:txBody>
      </p:sp>
      <p:pic>
        <p:nvPicPr>
          <p:cNvPr id="10" name="Graphic 9" descr="Electrician">
            <a:extLst>
              <a:ext uri="{FF2B5EF4-FFF2-40B4-BE49-F238E27FC236}">
                <a16:creationId xmlns:a16="http://schemas.microsoft.com/office/drawing/2014/main" id="{72607908-3DE9-F4A4-1F6F-476645997F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63C8B5F5-1D99-5CE9-FD6F-B245099A58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D1B9FE70-69FF-50B0-013B-173AA1FE21A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BB59852A-047E-8896-C1E6-BDEE0C589AD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17BF4E80-AA40-761B-B10A-48F94AF26821}"/>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2386106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ABB1A-A112-F811-5EE9-C3707D571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CD198-2553-7EB3-54CB-B4F713E05DB7}"/>
              </a:ext>
            </a:extLst>
          </p:cNvPr>
          <p:cNvSpPr>
            <a:spLocks noGrp="1"/>
          </p:cNvSpPr>
          <p:nvPr>
            <p:ph type="title"/>
          </p:nvPr>
        </p:nvSpPr>
        <p:spPr/>
        <p:txBody>
          <a:bodyPr>
            <a:normAutofit/>
          </a:bodyPr>
          <a:lstStyle/>
          <a:p>
            <a:pPr algn="ctr"/>
            <a:r>
              <a:rPr lang="en-US" sz="3300" b="1" dirty="0"/>
              <a:t>Updates from CAC Members</a:t>
            </a:r>
          </a:p>
        </p:txBody>
      </p:sp>
      <p:sp>
        <p:nvSpPr>
          <p:cNvPr id="3" name="Content Placeholder 2">
            <a:extLst>
              <a:ext uri="{FF2B5EF4-FFF2-40B4-BE49-F238E27FC236}">
                <a16:creationId xmlns:a16="http://schemas.microsoft.com/office/drawing/2014/main" id="{B80C1F1A-EA44-04BB-E0D9-30676761206F}"/>
              </a:ext>
            </a:extLst>
          </p:cNvPr>
          <p:cNvSpPr>
            <a:spLocks noGrp="1"/>
          </p:cNvSpPr>
          <p:nvPr>
            <p:ph idx="1"/>
          </p:nvPr>
        </p:nvSpPr>
        <p:spPr>
          <a:xfrm>
            <a:off x="489837" y="1579233"/>
            <a:ext cx="11477019" cy="4351338"/>
          </a:xfrm>
        </p:spPr>
        <p:txBody>
          <a:bodyPr>
            <a:noAutofit/>
          </a:bodyPr>
          <a:lstStyle/>
          <a:p>
            <a:pPr>
              <a:spcBef>
                <a:spcPts val="400"/>
              </a:spcBef>
              <a:spcAft>
                <a:spcPts val="400"/>
              </a:spcAft>
            </a:pPr>
            <a:r>
              <a:rPr lang="en-US" dirty="0"/>
              <a:t>???</a:t>
            </a:r>
          </a:p>
        </p:txBody>
      </p:sp>
      <p:sp>
        <p:nvSpPr>
          <p:cNvPr id="4" name="Date Placeholder 3">
            <a:extLst>
              <a:ext uri="{FF2B5EF4-FFF2-40B4-BE49-F238E27FC236}">
                <a16:creationId xmlns:a16="http://schemas.microsoft.com/office/drawing/2014/main" id="{7FDD0EDC-103F-074A-45A1-5A1D0A48660E}"/>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BC7B0F07-0C12-9B3D-AF71-56C58D790786}"/>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D7C2F32D-8E25-02EA-D595-CB98D398672F}"/>
              </a:ext>
            </a:extLst>
          </p:cNvPr>
          <p:cNvSpPr>
            <a:spLocks noGrp="1"/>
          </p:cNvSpPr>
          <p:nvPr>
            <p:ph type="sldNum" sz="quarter" idx="12"/>
          </p:nvPr>
        </p:nvSpPr>
        <p:spPr/>
        <p:txBody>
          <a:bodyPr/>
          <a:lstStyle/>
          <a:p>
            <a:fld id="{48F63A3B-78C7-47BE-AE5E-E10140E04643}" type="slidenum">
              <a:rPr lang="en-US" smtClean="0"/>
              <a:t>32</a:t>
            </a:fld>
            <a:endParaRPr lang="en-US" dirty="0"/>
          </a:p>
        </p:txBody>
      </p:sp>
    </p:spTree>
    <p:extLst>
      <p:ext uri="{BB962C8B-B14F-4D97-AF65-F5344CB8AC3E}">
        <p14:creationId xmlns:p14="http://schemas.microsoft.com/office/powerpoint/2010/main" val="678958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63BD-C232-4207-9B17-7CD3E2C9BA63}"/>
              </a:ext>
            </a:extLst>
          </p:cNvPr>
          <p:cNvSpPr>
            <a:spLocks noGrp="1"/>
          </p:cNvSpPr>
          <p:nvPr>
            <p:ph type="ctrTitle"/>
          </p:nvPr>
        </p:nvSpPr>
        <p:spPr/>
        <p:txBody>
          <a:bodyPr>
            <a:normAutofit/>
          </a:bodyPr>
          <a:lstStyle/>
          <a:p>
            <a:r>
              <a:rPr lang="en-US" sz="3300" b="1" dirty="0"/>
              <a:t>Next Steps</a:t>
            </a:r>
          </a:p>
        </p:txBody>
      </p:sp>
      <p:sp>
        <p:nvSpPr>
          <p:cNvPr id="6" name="Footer Placeholder 5">
            <a:extLst>
              <a:ext uri="{FF2B5EF4-FFF2-40B4-BE49-F238E27FC236}">
                <a16:creationId xmlns:a16="http://schemas.microsoft.com/office/drawing/2014/main" id="{BCF1A65F-8837-4C38-B354-4750734164B9}"/>
              </a:ext>
            </a:extLst>
          </p:cNvPr>
          <p:cNvSpPr>
            <a:spLocks noGrp="1"/>
          </p:cNvSpPr>
          <p:nvPr>
            <p:ph type="ftr" sz="quarter" idx="3"/>
          </p:nvPr>
        </p:nvSpPr>
        <p:spPr/>
        <p:txBody>
          <a:bodyPr/>
          <a:lstStyle/>
          <a:p>
            <a:r>
              <a:rPr lang="en-US" dirty="0"/>
              <a:t>mn.gov/commerce</a:t>
            </a:r>
          </a:p>
        </p:txBody>
      </p:sp>
      <p:sp>
        <p:nvSpPr>
          <p:cNvPr id="7" name="Slide Number Placeholder 6">
            <a:extLst>
              <a:ext uri="{FF2B5EF4-FFF2-40B4-BE49-F238E27FC236}">
                <a16:creationId xmlns:a16="http://schemas.microsoft.com/office/drawing/2014/main" id="{8B29F866-F0E0-4E6E-AE00-02A202EF07FB}"/>
              </a:ext>
            </a:extLst>
          </p:cNvPr>
          <p:cNvSpPr>
            <a:spLocks noGrp="1"/>
          </p:cNvSpPr>
          <p:nvPr>
            <p:ph type="sldNum" sz="quarter" idx="16"/>
          </p:nvPr>
        </p:nvSpPr>
        <p:spPr/>
        <p:txBody>
          <a:bodyPr/>
          <a:lstStyle/>
          <a:p>
            <a:fld id="{48F63A3B-78C7-47BE-AE5E-E10140E04643}" type="slidenum">
              <a:rPr lang="en-US" smtClean="0"/>
              <a:pPr/>
              <a:t>33</a:t>
            </a:fld>
            <a:endParaRPr lang="en-US" dirty="0"/>
          </a:p>
        </p:txBody>
      </p:sp>
      <p:pic>
        <p:nvPicPr>
          <p:cNvPr id="9" name="Graphic 8" descr="Fireworks">
            <a:extLst>
              <a:ext uri="{FF2B5EF4-FFF2-40B4-BE49-F238E27FC236}">
                <a16:creationId xmlns:a16="http://schemas.microsoft.com/office/drawing/2014/main" id="{26883102-E18B-4476-87E7-309548917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7924" y="957401"/>
            <a:ext cx="1596468" cy="1596468"/>
          </a:xfrm>
          <a:prstGeom prst="rect">
            <a:avLst/>
          </a:prstGeom>
        </p:spPr>
      </p:pic>
      <p:pic>
        <p:nvPicPr>
          <p:cNvPr id="10" name="Graphic 9" descr="Fireworks">
            <a:extLst>
              <a:ext uri="{FF2B5EF4-FFF2-40B4-BE49-F238E27FC236}">
                <a16:creationId xmlns:a16="http://schemas.microsoft.com/office/drawing/2014/main" id="{6CEF5817-EC0D-42BA-98C2-16856FC42E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72903" y="907244"/>
            <a:ext cx="1055304" cy="1055304"/>
          </a:xfrm>
          <a:prstGeom prst="rect">
            <a:avLst/>
          </a:prstGeom>
        </p:spPr>
      </p:pic>
      <p:pic>
        <p:nvPicPr>
          <p:cNvPr id="11" name="Graphic 10" descr="Fireworks">
            <a:extLst>
              <a:ext uri="{FF2B5EF4-FFF2-40B4-BE49-F238E27FC236}">
                <a16:creationId xmlns:a16="http://schemas.microsoft.com/office/drawing/2014/main" id="{C54E9DF3-D406-45A5-8194-AAB679CF91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91589" y="2142220"/>
            <a:ext cx="1273172" cy="1273172"/>
          </a:xfrm>
          <a:prstGeom prst="rect">
            <a:avLst/>
          </a:prstGeom>
        </p:spPr>
      </p:pic>
      <p:pic>
        <p:nvPicPr>
          <p:cNvPr id="12" name="Graphic 11" descr="Fireworks">
            <a:extLst>
              <a:ext uri="{FF2B5EF4-FFF2-40B4-BE49-F238E27FC236}">
                <a16:creationId xmlns:a16="http://schemas.microsoft.com/office/drawing/2014/main" id="{913290EA-7924-4226-B73E-69E9AE77BF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06558" y="2465635"/>
            <a:ext cx="914400" cy="914400"/>
          </a:xfrm>
          <a:prstGeom prst="rect">
            <a:avLst/>
          </a:prstGeom>
        </p:spPr>
      </p:pic>
      <p:pic>
        <p:nvPicPr>
          <p:cNvPr id="13" name="Graphic 12" descr="Fireworks">
            <a:extLst>
              <a:ext uri="{FF2B5EF4-FFF2-40B4-BE49-F238E27FC236}">
                <a16:creationId xmlns:a16="http://schemas.microsoft.com/office/drawing/2014/main" id="{8E9EA1D7-D20D-498B-809B-5CF77FE6A52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78011" y="1497072"/>
            <a:ext cx="765432" cy="765432"/>
          </a:xfrm>
          <a:prstGeom prst="rect">
            <a:avLst/>
          </a:prstGeom>
        </p:spPr>
      </p:pic>
      <p:sp>
        <p:nvSpPr>
          <p:cNvPr id="3" name="Date Placeholder 4">
            <a:extLst>
              <a:ext uri="{FF2B5EF4-FFF2-40B4-BE49-F238E27FC236}">
                <a16:creationId xmlns:a16="http://schemas.microsoft.com/office/drawing/2014/main" id="{29A3D006-044E-68A2-E76C-90D8C22177D0}"/>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3329778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72A91-9E8E-EDA7-D630-8FFEDB851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B40F7-57BA-3B4D-F458-DCECD3C38FE5}"/>
              </a:ext>
            </a:extLst>
          </p:cNvPr>
          <p:cNvSpPr>
            <a:spLocks noGrp="1"/>
          </p:cNvSpPr>
          <p:nvPr>
            <p:ph type="title"/>
          </p:nvPr>
        </p:nvSpPr>
        <p:spPr/>
        <p:txBody>
          <a:bodyPr>
            <a:normAutofit/>
          </a:bodyPr>
          <a:lstStyle/>
          <a:p>
            <a:pPr algn="ctr"/>
            <a:r>
              <a:rPr lang="en-US" sz="3300" b="1" dirty="0"/>
              <a:t>Progress on Updating Utility System Impact and Non-Utility System Impacts - Questions</a:t>
            </a:r>
          </a:p>
        </p:txBody>
      </p:sp>
      <p:sp>
        <p:nvSpPr>
          <p:cNvPr id="3" name="Content Placeholder 2">
            <a:extLst>
              <a:ext uri="{FF2B5EF4-FFF2-40B4-BE49-F238E27FC236}">
                <a16:creationId xmlns:a16="http://schemas.microsoft.com/office/drawing/2014/main" id="{AB43D358-3AB9-59A7-3706-BF1B6BEBB0F1}"/>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dirty="0"/>
              <a:t>Reactions to the proposed methodologies, updates, and metrics?</a:t>
            </a:r>
          </a:p>
          <a:p>
            <a:pPr>
              <a:spcBef>
                <a:spcPts val="400"/>
              </a:spcBef>
              <a:spcAft>
                <a:spcPts val="400"/>
              </a:spcAft>
            </a:pPr>
            <a:r>
              <a:rPr lang="en-US" dirty="0"/>
              <a:t>For electric utilities, at what level of detail is the marginal energy data you use in your cost-effectiveness analyses (hourly, monthly, seasonal, annual)?  If using anything at a lower level of detail than annual, are you able to produce annual values?</a:t>
            </a:r>
          </a:p>
          <a:p>
            <a:pPr>
              <a:spcBef>
                <a:spcPts val="400"/>
              </a:spcBef>
              <a:spcAft>
                <a:spcPts val="400"/>
              </a:spcAft>
            </a:pPr>
            <a:r>
              <a:rPr lang="en-US" dirty="0"/>
              <a:t>Please provide feedback on the potential use of MISO Transmission capacity costs as a proxy for avoided/increased (EFS) transmission costs.</a:t>
            </a:r>
          </a:p>
          <a:p>
            <a:pPr>
              <a:spcBef>
                <a:spcPts val="400"/>
              </a:spcBef>
              <a:spcAft>
                <a:spcPts val="400"/>
              </a:spcAft>
            </a:pPr>
            <a:r>
              <a:rPr lang="en-US" dirty="0"/>
              <a:t>Should the BENCOST Commodity Cost input continue as a single, utility-weighted value or should each utility use its own PGA values?</a:t>
            </a:r>
          </a:p>
          <a:p>
            <a:pPr>
              <a:spcBef>
                <a:spcPts val="400"/>
              </a:spcBef>
              <a:spcAft>
                <a:spcPts val="400"/>
              </a:spcAft>
            </a:pPr>
            <a:r>
              <a:rPr lang="en-US" dirty="0"/>
              <a:t>For 2030-2032, should Minnesota Energy Resources Corporation and Great </a:t>
            </a:r>
            <a:r>
              <a:rPr lang="en-US"/>
              <a:t>Plains Natural Gas </a:t>
            </a:r>
            <a:r>
              <a:rPr lang="en-US" dirty="0"/>
              <a:t>use their own PGA values or weighted-averages of PGAs and Xcel and CenterPoint forecast commodity costs?</a:t>
            </a:r>
          </a:p>
          <a:p>
            <a:pPr>
              <a:spcBef>
                <a:spcPts val="400"/>
              </a:spcBef>
              <a:spcAft>
                <a:spcPts val="400"/>
              </a:spcAft>
            </a:pPr>
            <a:endParaRPr lang="en-US" dirty="0"/>
          </a:p>
          <a:p>
            <a:pPr>
              <a:spcBef>
                <a:spcPts val="400"/>
              </a:spcBef>
              <a:spcAft>
                <a:spcPts val="400"/>
              </a:spcAft>
            </a:pPr>
            <a:endParaRPr lang="en-US" dirty="0"/>
          </a:p>
          <a:p>
            <a:pPr marL="0" indent="0">
              <a:spcBef>
                <a:spcPts val="400"/>
              </a:spcBef>
              <a:spcAft>
                <a:spcPts val="400"/>
              </a:spcAft>
              <a:buNone/>
            </a:pPr>
            <a:endParaRPr lang="en-US" dirty="0"/>
          </a:p>
        </p:txBody>
      </p:sp>
      <p:sp>
        <p:nvSpPr>
          <p:cNvPr id="4" name="Date Placeholder 3">
            <a:extLst>
              <a:ext uri="{FF2B5EF4-FFF2-40B4-BE49-F238E27FC236}">
                <a16:creationId xmlns:a16="http://schemas.microsoft.com/office/drawing/2014/main" id="{461A127C-C46E-8295-EBB6-4BDBA6BDB2B6}"/>
              </a:ext>
            </a:extLst>
          </p:cNvPr>
          <p:cNvSpPr>
            <a:spLocks noGrp="1"/>
          </p:cNvSpPr>
          <p:nvPr>
            <p:ph type="dt" sz="half" idx="10"/>
          </p:nvPr>
        </p:nvSpPr>
        <p:spPr/>
        <p:txBody>
          <a:bodyPr/>
          <a:lstStyle/>
          <a:p>
            <a:r>
              <a:rPr lang="en-US" dirty="0"/>
              <a:t>6/16/25</a:t>
            </a:r>
          </a:p>
        </p:txBody>
      </p:sp>
      <p:sp>
        <p:nvSpPr>
          <p:cNvPr id="5" name="Footer Placeholder 4">
            <a:extLst>
              <a:ext uri="{FF2B5EF4-FFF2-40B4-BE49-F238E27FC236}">
                <a16:creationId xmlns:a16="http://schemas.microsoft.com/office/drawing/2014/main" id="{67F831C2-2E33-7C11-4CB2-619612F51C84}"/>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4AB9D4F7-A278-72C4-B706-10B5681E6210}"/>
              </a:ext>
            </a:extLst>
          </p:cNvPr>
          <p:cNvSpPr>
            <a:spLocks noGrp="1"/>
          </p:cNvSpPr>
          <p:nvPr>
            <p:ph type="sldNum" sz="quarter" idx="12"/>
          </p:nvPr>
        </p:nvSpPr>
        <p:spPr/>
        <p:txBody>
          <a:bodyPr/>
          <a:lstStyle/>
          <a:p>
            <a:fld id="{48F63A3B-78C7-47BE-AE5E-E10140E04643}" type="slidenum">
              <a:rPr lang="en-US" smtClean="0"/>
              <a:t>34</a:t>
            </a:fld>
            <a:endParaRPr lang="en-US" dirty="0"/>
          </a:p>
        </p:txBody>
      </p:sp>
    </p:spTree>
    <p:extLst>
      <p:ext uri="{BB962C8B-B14F-4D97-AF65-F5344CB8AC3E}">
        <p14:creationId xmlns:p14="http://schemas.microsoft.com/office/powerpoint/2010/main" val="2154904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4C53D-C3CF-0920-F7AA-18331CB4633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A3CF3E2-545B-292D-E138-2ED9E7DF7F6A}"/>
              </a:ext>
            </a:extLst>
          </p:cNvPr>
          <p:cNvSpPr>
            <a:spLocks noGrp="1"/>
          </p:cNvSpPr>
          <p:nvPr>
            <p:ph type="sldNum" sz="quarter" idx="12"/>
          </p:nvPr>
        </p:nvSpPr>
        <p:spPr/>
        <p:txBody>
          <a:bodyPr/>
          <a:lstStyle/>
          <a:p>
            <a:fld id="{48F63A3B-78C7-47BE-AE5E-E10140E04643}" type="slidenum">
              <a:rPr lang="en-US" smtClean="0"/>
              <a:t>35</a:t>
            </a:fld>
            <a:endParaRPr lang="en-US" dirty="0"/>
          </a:p>
        </p:txBody>
      </p:sp>
      <p:sp>
        <p:nvSpPr>
          <p:cNvPr id="8" name="Title 1">
            <a:extLst>
              <a:ext uri="{FF2B5EF4-FFF2-40B4-BE49-F238E27FC236}">
                <a16:creationId xmlns:a16="http://schemas.microsoft.com/office/drawing/2014/main" id="{FBC060A6-5E95-0D9D-D401-34F23DDEDEEA}"/>
              </a:ext>
            </a:extLst>
          </p:cNvPr>
          <p:cNvSpPr>
            <a:spLocks noGrp="1"/>
          </p:cNvSpPr>
          <p:nvPr>
            <p:ph type="title"/>
          </p:nvPr>
        </p:nvSpPr>
        <p:spPr>
          <a:xfrm>
            <a:off x="0" y="-1"/>
            <a:ext cx="12192000" cy="1216025"/>
          </a:xfrm>
        </p:spPr>
        <p:txBody>
          <a:bodyPr>
            <a:normAutofit/>
          </a:bodyPr>
          <a:lstStyle/>
          <a:p>
            <a:pPr algn="ctr"/>
            <a:r>
              <a:rPr lang="en-US" sz="3300" b="1" dirty="0"/>
              <a:t>Department Staff Requests / Updates</a:t>
            </a:r>
          </a:p>
        </p:txBody>
      </p:sp>
      <p:sp>
        <p:nvSpPr>
          <p:cNvPr id="2" name="Content Placeholder 2">
            <a:extLst>
              <a:ext uri="{FF2B5EF4-FFF2-40B4-BE49-F238E27FC236}">
                <a16:creationId xmlns:a16="http://schemas.microsoft.com/office/drawing/2014/main" id="{94667F9D-EADB-CF22-66D2-A013D5EA464C}"/>
              </a:ext>
            </a:extLst>
          </p:cNvPr>
          <p:cNvSpPr>
            <a:spLocks noGrp="1"/>
          </p:cNvSpPr>
          <p:nvPr>
            <p:ph idx="1"/>
          </p:nvPr>
        </p:nvSpPr>
        <p:spPr>
          <a:xfrm>
            <a:off x="425679" y="1610517"/>
            <a:ext cx="11337953" cy="3680811"/>
          </a:xfrm>
        </p:spPr>
        <p:txBody>
          <a:bodyPr>
            <a:noAutofit/>
          </a:bodyPr>
          <a:lstStyle/>
          <a:p>
            <a:r>
              <a:rPr lang="en-US" dirty="0"/>
              <a:t>By </a:t>
            </a:r>
            <a:r>
              <a:rPr lang="en-US" u="sng" dirty="0"/>
              <a:t>7/2/25</a:t>
            </a:r>
            <a:r>
              <a:rPr lang="en-US" dirty="0"/>
              <a:t>, please send any written feedback on the following items:</a:t>
            </a:r>
          </a:p>
          <a:p>
            <a:pPr lvl="1"/>
            <a:r>
              <a:rPr lang="en-US" sz="2300" dirty="0"/>
              <a:t>Feedback on today’s meeting presentation content and posed questions.</a:t>
            </a:r>
          </a:p>
          <a:p>
            <a:pPr marL="0" indent="0">
              <a:buNone/>
            </a:pPr>
            <a:endParaRPr lang="en-US" sz="2700" dirty="0">
              <a:solidFill>
                <a:srgbClr val="FF0000"/>
              </a:solidFill>
            </a:endParaRPr>
          </a:p>
        </p:txBody>
      </p:sp>
      <p:sp>
        <p:nvSpPr>
          <p:cNvPr id="3" name="Date Placeholder 4">
            <a:extLst>
              <a:ext uri="{FF2B5EF4-FFF2-40B4-BE49-F238E27FC236}">
                <a16:creationId xmlns:a16="http://schemas.microsoft.com/office/drawing/2014/main" id="{87E2F93C-E413-BD7B-7B99-2613FF1E471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1909099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AFAF0-CA78-5546-4506-50E54D07E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67657-97CE-3206-AD0E-BB493A031706}"/>
              </a:ext>
            </a:extLst>
          </p:cNvPr>
          <p:cNvSpPr>
            <a:spLocks noGrp="1"/>
          </p:cNvSpPr>
          <p:nvPr>
            <p:ph type="title"/>
          </p:nvPr>
        </p:nvSpPr>
        <p:spPr/>
        <p:txBody>
          <a:bodyPr/>
          <a:lstStyle/>
          <a:p>
            <a:pPr algn="ctr"/>
            <a:r>
              <a:rPr lang="en-US" b="1" dirty="0"/>
              <a:t>Timeline</a:t>
            </a:r>
          </a:p>
        </p:txBody>
      </p:sp>
      <p:sp>
        <p:nvSpPr>
          <p:cNvPr id="3" name="Content Placeholder 2">
            <a:extLst>
              <a:ext uri="{FF2B5EF4-FFF2-40B4-BE49-F238E27FC236}">
                <a16:creationId xmlns:a16="http://schemas.microsoft.com/office/drawing/2014/main" id="{ABC85A37-8200-960E-A181-C9730E3304A4}"/>
              </a:ext>
            </a:extLst>
          </p:cNvPr>
          <p:cNvSpPr>
            <a:spLocks noGrp="1"/>
          </p:cNvSpPr>
          <p:nvPr>
            <p:ph idx="1"/>
          </p:nvPr>
        </p:nvSpPr>
        <p:spPr>
          <a:xfrm>
            <a:off x="249010" y="1610517"/>
            <a:ext cx="11693979" cy="4351338"/>
          </a:xfrm>
        </p:spPr>
        <p:txBody>
          <a:bodyPr>
            <a:noAutofit/>
          </a:bodyPr>
          <a:lstStyle/>
          <a:p>
            <a:pPr marL="0" indent="0">
              <a:spcBef>
                <a:spcPts val="500"/>
              </a:spcBef>
              <a:spcAft>
                <a:spcPts val="500"/>
              </a:spcAft>
              <a:buNone/>
            </a:pPr>
            <a:r>
              <a:rPr lang="en-US" dirty="0"/>
              <a:t>Phase 1: Identifying Priority Updates/Changes (Bi-Monthly Meetings)</a:t>
            </a:r>
          </a:p>
          <a:p>
            <a:pPr>
              <a:spcBef>
                <a:spcPts val="600"/>
              </a:spcBef>
              <a:spcAft>
                <a:spcPts val="600"/>
              </a:spcAft>
            </a:pPr>
            <a:r>
              <a:rPr lang="en-US" sz="2200" dirty="0"/>
              <a:t>Meeting 1 (June 3, 2024): Kick-Off     </a:t>
            </a:r>
            <a:r>
              <a:rPr lang="en-US" sz="2200" dirty="0">
                <a:solidFill>
                  <a:srgbClr val="FF0000"/>
                </a:solidFill>
              </a:rPr>
              <a:t>✓</a:t>
            </a:r>
          </a:p>
          <a:p>
            <a:pPr>
              <a:spcBef>
                <a:spcPts val="600"/>
              </a:spcBef>
              <a:spcAft>
                <a:spcPts val="600"/>
              </a:spcAft>
            </a:pPr>
            <a:r>
              <a:rPr lang="en-US" sz="2200" dirty="0"/>
              <a:t>Meeting 2 (August 2024):  Discussed updates to MN’s applicable policy goals and whether they merit any changes to the non-utility system impacts included in the MN Test’s framework. Discussed currently included utility system impacts. Identify whether method updates are needed. Discussed new/additional utility system impacts to prioritize including in the tests.  </a:t>
            </a:r>
            <a:r>
              <a:rPr lang="en-US" sz="2200" dirty="0">
                <a:solidFill>
                  <a:srgbClr val="FF0000"/>
                </a:solidFill>
              </a:rPr>
              <a:t>✓</a:t>
            </a:r>
          </a:p>
          <a:p>
            <a:pPr>
              <a:spcBef>
                <a:spcPts val="600"/>
              </a:spcBef>
              <a:spcAft>
                <a:spcPts val="600"/>
              </a:spcAft>
            </a:pPr>
            <a:r>
              <a:rPr lang="en-US" sz="2200" dirty="0"/>
              <a:t>Meeting 3 (October 2024): Discussed feedback from CAC members. Discussed currently included non-utility system impacts. Identify whether method updates are needed. Discussed new/additional non-utility system impacts to prioritize including in the tests.</a:t>
            </a:r>
            <a:r>
              <a:rPr lang="en-US" sz="2200" dirty="0">
                <a:solidFill>
                  <a:srgbClr val="FF0000"/>
                </a:solidFill>
              </a:rPr>
              <a:t> ✓</a:t>
            </a:r>
          </a:p>
          <a:p>
            <a:pPr>
              <a:spcBef>
                <a:spcPts val="600"/>
              </a:spcBef>
              <a:spcAft>
                <a:spcPts val="600"/>
              </a:spcAft>
            </a:pPr>
            <a:r>
              <a:rPr lang="en-US" sz="2200" dirty="0"/>
              <a:t>Meeting 4 (December 2024):  Department Staff propose plan for quantifying USIs. Electric utilities will continue to work to update avoided Distribution costs. Also, discuss CAC feedback on NUSIs and E4theFuture’s proposed Open-Source Cost-Effectiveness Model. </a:t>
            </a:r>
            <a:r>
              <a:rPr lang="en-US" sz="2200" dirty="0">
                <a:solidFill>
                  <a:srgbClr val="FF0000"/>
                </a:solidFill>
              </a:rPr>
              <a:t>✓</a:t>
            </a:r>
          </a:p>
          <a:p>
            <a:pPr>
              <a:spcBef>
                <a:spcPts val="600"/>
              </a:spcBef>
              <a:spcAft>
                <a:spcPts val="600"/>
              </a:spcAft>
            </a:pPr>
            <a:endParaRPr lang="en-US" sz="2000" dirty="0">
              <a:solidFill>
                <a:srgbClr val="FF0000"/>
              </a:solidFill>
            </a:endParaRPr>
          </a:p>
          <a:p>
            <a:pPr>
              <a:spcBef>
                <a:spcPts val="600"/>
              </a:spcBef>
              <a:spcAft>
                <a:spcPts val="600"/>
              </a:spcAft>
            </a:pPr>
            <a:endParaRPr lang="en-US" sz="2000" dirty="0">
              <a:solidFill>
                <a:srgbClr val="FF0000"/>
              </a:solidFill>
            </a:endParaRPr>
          </a:p>
          <a:p>
            <a:pPr marL="0" indent="0">
              <a:buNone/>
            </a:pPr>
            <a:endParaRPr lang="en-US" sz="2100" dirty="0"/>
          </a:p>
        </p:txBody>
      </p:sp>
      <p:sp>
        <p:nvSpPr>
          <p:cNvPr id="5" name="Footer Placeholder 4">
            <a:extLst>
              <a:ext uri="{FF2B5EF4-FFF2-40B4-BE49-F238E27FC236}">
                <a16:creationId xmlns:a16="http://schemas.microsoft.com/office/drawing/2014/main" id="{EF188818-4A49-03C1-6C76-90A10E7FFB65}"/>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F4DC7D8-3552-3740-80CA-48657E61CB99}"/>
              </a:ext>
            </a:extLst>
          </p:cNvPr>
          <p:cNvSpPr>
            <a:spLocks noGrp="1"/>
          </p:cNvSpPr>
          <p:nvPr>
            <p:ph type="sldNum" sz="quarter" idx="12"/>
          </p:nvPr>
        </p:nvSpPr>
        <p:spPr/>
        <p:txBody>
          <a:bodyPr/>
          <a:lstStyle/>
          <a:p>
            <a:fld id="{48F63A3B-78C7-47BE-AE5E-E10140E04643}" type="slidenum">
              <a:rPr lang="en-US" smtClean="0"/>
              <a:t>36</a:t>
            </a:fld>
            <a:endParaRPr lang="en-US" dirty="0"/>
          </a:p>
        </p:txBody>
      </p:sp>
      <p:sp>
        <p:nvSpPr>
          <p:cNvPr id="7" name="Date Placeholder 4">
            <a:extLst>
              <a:ext uri="{FF2B5EF4-FFF2-40B4-BE49-F238E27FC236}">
                <a16:creationId xmlns:a16="http://schemas.microsoft.com/office/drawing/2014/main" id="{F462628F-A2AA-2131-6AAA-C27F7579F19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1144929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133A2-8950-BB69-6DB4-D24639DB5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05B89-6CC3-8129-D7C3-EC4E43BBBEE5}"/>
              </a:ext>
            </a:extLst>
          </p:cNvPr>
          <p:cNvSpPr>
            <a:spLocks noGrp="1"/>
          </p:cNvSpPr>
          <p:nvPr>
            <p:ph type="title"/>
          </p:nvPr>
        </p:nvSpPr>
        <p:spPr/>
        <p:txBody>
          <a:bodyPr/>
          <a:lstStyle/>
          <a:p>
            <a:pPr algn="ctr"/>
            <a:r>
              <a:rPr lang="en-US" b="1" dirty="0"/>
              <a:t>Timeline</a:t>
            </a:r>
          </a:p>
        </p:txBody>
      </p:sp>
      <p:sp>
        <p:nvSpPr>
          <p:cNvPr id="3" name="Content Placeholder 2">
            <a:extLst>
              <a:ext uri="{FF2B5EF4-FFF2-40B4-BE49-F238E27FC236}">
                <a16:creationId xmlns:a16="http://schemas.microsoft.com/office/drawing/2014/main" id="{CCFBF693-3B8B-903E-96A7-25AA96A988CA}"/>
              </a:ext>
            </a:extLst>
          </p:cNvPr>
          <p:cNvSpPr>
            <a:spLocks noGrp="1"/>
          </p:cNvSpPr>
          <p:nvPr>
            <p:ph idx="1"/>
          </p:nvPr>
        </p:nvSpPr>
        <p:spPr>
          <a:xfrm>
            <a:off x="249010" y="1452639"/>
            <a:ext cx="11693979" cy="4351338"/>
          </a:xfrm>
        </p:spPr>
        <p:txBody>
          <a:bodyPr>
            <a:noAutofit/>
          </a:bodyPr>
          <a:lstStyle/>
          <a:p>
            <a:pPr marL="0" indent="0">
              <a:spcBef>
                <a:spcPts val="600"/>
              </a:spcBef>
              <a:spcAft>
                <a:spcPts val="600"/>
              </a:spcAft>
              <a:buNone/>
            </a:pPr>
            <a:r>
              <a:rPr lang="en-US" dirty="0"/>
              <a:t>Phase 2: Identifying Priority Updates/Changes (Bi-Monthly Meetings)</a:t>
            </a:r>
          </a:p>
          <a:p>
            <a:pPr>
              <a:spcBef>
                <a:spcPts val="600"/>
              </a:spcBef>
              <a:spcAft>
                <a:spcPts val="600"/>
              </a:spcAft>
            </a:pPr>
            <a:r>
              <a:rPr lang="en-US" sz="2200" dirty="0"/>
              <a:t>Meeting 5 (February 2025): CAC meeting with presentations regarding information collected, proposed estimates, and issues identified. Ad Hoc meeting.  </a:t>
            </a:r>
            <a:r>
              <a:rPr lang="en-US" sz="2200" dirty="0">
                <a:solidFill>
                  <a:srgbClr val="FF0000"/>
                </a:solidFill>
              </a:rPr>
              <a:t>✓</a:t>
            </a:r>
          </a:p>
          <a:p>
            <a:pPr>
              <a:spcBef>
                <a:spcPts val="600"/>
              </a:spcBef>
              <a:spcAft>
                <a:spcPts val="600"/>
              </a:spcAft>
            </a:pPr>
            <a:r>
              <a:rPr lang="en-US" sz="2200" dirty="0"/>
              <a:t>Meeting 6 (April 2025):  CAC meeting with updates to USI and NUSI progress. </a:t>
            </a:r>
            <a:r>
              <a:rPr lang="en-US" sz="2200" dirty="0">
                <a:solidFill>
                  <a:srgbClr val="FF0000"/>
                </a:solidFill>
              </a:rPr>
              <a:t>✓</a:t>
            </a:r>
          </a:p>
          <a:p>
            <a:pPr>
              <a:spcBef>
                <a:spcPts val="600"/>
              </a:spcBef>
              <a:spcAft>
                <a:spcPts val="600"/>
              </a:spcAft>
            </a:pPr>
            <a:r>
              <a:rPr lang="en-US" sz="2200" dirty="0"/>
              <a:t>Meeting 7 (June 2025): Receive CEE presentation on Cambium marginal energy costs. More detailed presentation of USI and NUSI information collected to date. </a:t>
            </a:r>
            <a:r>
              <a:rPr lang="en-US" sz="2200" dirty="0">
                <a:solidFill>
                  <a:srgbClr val="FF0000"/>
                </a:solidFill>
              </a:rPr>
              <a:t>✓</a:t>
            </a:r>
            <a:endParaRPr lang="en-US" sz="2200" dirty="0"/>
          </a:p>
          <a:p>
            <a:pPr>
              <a:spcBef>
                <a:spcPts val="600"/>
              </a:spcBef>
              <a:spcAft>
                <a:spcPts val="600"/>
              </a:spcAft>
            </a:pPr>
            <a:r>
              <a:rPr lang="en-US" sz="2200" dirty="0"/>
              <a:t>Meeting 8 (August) Discuss near-final methodology details, draft estimates.</a:t>
            </a:r>
          </a:p>
          <a:p>
            <a:pPr lvl="1">
              <a:spcBef>
                <a:spcPts val="600"/>
              </a:spcBef>
              <a:spcAft>
                <a:spcPts val="600"/>
              </a:spcAft>
            </a:pPr>
            <a:r>
              <a:rPr lang="en-US" dirty="0"/>
              <a:t>Issue draft Cost-Effectiveness Updates Summary document between meetings.</a:t>
            </a:r>
          </a:p>
          <a:p>
            <a:pPr>
              <a:spcBef>
                <a:spcPts val="600"/>
              </a:spcBef>
              <a:spcAft>
                <a:spcPts val="600"/>
              </a:spcAft>
            </a:pPr>
            <a:r>
              <a:rPr lang="en-US" sz="2200" dirty="0"/>
              <a:t>(Q1 2026) Deputy Commissioner Decision on 2027—2029 ECO Cost-Effectiveness Methodologies for Electric and Gas Investor-Owned Utilities.</a:t>
            </a:r>
          </a:p>
          <a:p>
            <a:pPr lvl="1">
              <a:spcBef>
                <a:spcPts val="600"/>
              </a:spcBef>
              <a:spcAft>
                <a:spcPts val="600"/>
              </a:spcAft>
            </a:pPr>
            <a:endParaRPr lang="en-US" sz="2200" dirty="0"/>
          </a:p>
          <a:p>
            <a:pPr marL="0" indent="0">
              <a:buNone/>
            </a:pPr>
            <a:endParaRPr lang="en-US" sz="2100" dirty="0"/>
          </a:p>
          <a:p>
            <a:pPr marL="0" indent="0">
              <a:buNone/>
            </a:pPr>
            <a:endParaRPr lang="en-US" sz="2100" dirty="0"/>
          </a:p>
        </p:txBody>
      </p:sp>
      <p:sp>
        <p:nvSpPr>
          <p:cNvPr id="5" name="Footer Placeholder 4">
            <a:extLst>
              <a:ext uri="{FF2B5EF4-FFF2-40B4-BE49-F238E27FC236}">
                <a16:creationId xmlns:a16="http://schemas.microsoft.com/office/drawing/2014/main" id="{F6499AD4-5082-F46E-4746-68041F4CF60D}"/>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38D5E13-6D4B-FB63-944E-B1384BA400D8}"/>
              </a:ext>
            </a:extLst>
          </p:cNvPr>
          <p:cNvSpPr>
            <a:spLocks noGrp="1"/>
          </p:cNvSpPr>
          <p:nvPr>
            <p:ph type="sldNum" sz="quarter" idx="12"/>
          </p:nvPr>
        </p:nvSpPr>
        <p:spPr/>
        <p:txBody>
          <a:bodyPr/>
          <a:lstStyle/>
          <a:p>
            <a:fld id="{48F63A3B-78C7-47BE-AE5E-E10140E04643}" type="slidenum">
              <a:rPr lang="en-US" smtClean="0"/>
              <a:t>37</a:t>
            </a:fld>
            <a:endParaRPr lang="en-US" dirty="0"/>
          </a:p>
        </p:txBody>
      </p:sp>
      <p:sp>
        <p:nvSpPr>
          <p:cNvPr id="7" name="Date Placeholder 4">
            <a:extLst>
              <a:ext uri="{FF2B5EF4-FFF2-40B4-BE49-F238E27FC236}">
                <a16:creationId xmlns:a16="http://schemas.microsoft.com/office/drawing/2014/main" id="{F4CC6FA8-EB23-CBBD-74AF-B6080FA97A81}"/>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3213775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t>Thank You!</a:t>
            </a:r>
          </a:p>
        </p:txBody>
      </p:sp>
      <p:sp>
        <p:nvSpPr>
          <p:cNvPr id="3" name="Text Placeholder 2"/>
          <p:cNvSpPr>
            <a:spLocks noGrp="1"/>
          </p:cNvSpPr>
          <p:nvPr>
            <p:ph type="body" sz="quarter" idx="13"/>
          </p:nvPr>
        </p:nvSpPr>
        <p:spPr/>
        <p:txBody>
          <a:bodyPr>
            <a:noAutofit/>
          </a:bodyPr>
          <a:lstStyle/>
          <a:p>
            <a:r>
              <a:rPr lang="en-US" sz="2400" b="1" dirty="0"/>
              <a:t>Anthony Fryer</a:t>
            </a:r>
          </a:p>
          <a:p>
            <a:r>
              <a:rPr lang="en-US" sz="2400" i="1" dirty="0">
                <a:hlinkClick r:id="rId3"/>
              </a:rPr>
              <a:t>Anthony.fryer@state.mn.us</a:t>
            </a:r>
            <a:endParaRPr lang="en-US" sz="2400" b="1"/>
          </a:p>
          <a:p>
            <a:r>
              <a:rPr lang="en-US" sz="2400" b="1" dirty="0"/>
              <a:t>Adam Zoet</a:t>
            </a:r>
          </a:p>
          <a:p>
            <a:r>
              <a:rPr lang="en-US" sz="2400" i="1" dirty="0">
                <a:hlinkClick r:id="rId3"/>
              </a:rPr>
              <a:t>Adam.zoet@state.mn.us</a:t>
            </a:r>
            <a:endParaRPr lang="en-US" sz="2400" i="1"/>
          </a:p>
          <a:p>
            <a:r>
              <a:rPr lang="en-US" sz="2400" b="1" dirty="0"/>
              <a:t>Grey Staples</a:t>
            </a:r>
          </a:p>
          <a:p>
            <a:r>
              <a:rPr lang="en-US" sz="2400" dirty="0">
                <a:hlinkClick r:id="rId4"/>
              </a:rPr>
              <a:t>gstaples@mendotagroup.com</a:t>
            </a:r>
            <a:endParaRPr lang="en-US" sz="2400"/>
          </a:p>
        </p:txBody>
      </p:sp>
      <p:sp>
        <p:nvSpPr>
          <p:cNvPr id="5" name="Footer Placeholder 4"/>
          <p:cNvSpPr>
            <a:spLocks noGrp="1"/>
          </p:cNvSpPr>
          <p:nvPr>
            <p:ph type="ftr" sz="quarter" idx="12"/>
          </p:nvPr>
        </p:nvSpPr>
        <p:spPr/>
        <p:txBody>
          <a:bodyPr/>
          <a:lstStyle/>
          <a:p>
            <a:r>
              <a:rPr lang="en-US" dirty="0">
                <a:solidFill>
                  <a:schemeClr val="tx2"/>
                </a:solidFill>
              </a:rPr>
              <a:t>mn.gov/commerce</a:t>
            </a:r>
          </a:p>
        </p:txBody>
      </p:sp>
      <p:sp>
        <p:nvSpPr>
          <p:cNvPr id="6" name="Slide Number Placeholder 5"/>
          <p:cNvSpPr>
            <a:spLocks noGrp="1"/>
          </p:cNvSpPr>
          <p:nvPr>
            <p:ph type="sldNum" sz="quarter" idx="11"/>
          </p:nvPr>
        </p:nvSpPr>
        <p:spPr/>
        <p:txBody>
          <a:bodyPr/>
          <a:lstStyle/>
          <a:p>
            <a:fld id="{48F63A3B-78C7-47BE-AE5E-E10140E04643}" type="slidenum">
              <a:rPr lang="en-US" smtClean="0"/>
              <a:pPr/>
              <a:t>38</a:t>
            </a:fld>
            <a:endParaRPr lang="en-US" dirty="0"/>
          </a:p>
        </p:txBody>
      </p:sp>
      <p:sp>
        <p:nvSpPr>
          <p:cNvPr id="7" name="Date Placeholder 4">
            <a:extLst>
              <a:ext uri="{FF2B5EF4-FFF2-40B4-BE49-F238E27FC236}">
                <a16:creationId xmlns:a16="http://schemas.microsoft.com/office/drawing/2014/main" id="{AD723A3D-2EF8-F031-7D3E-6B6405351F6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6/16/25</a:t>
            </a:r>
          </a:p>
        </p:txBody>
      </p:sp>
    </p:spTree>
    <p:extLst>
      <p:ext uri="{BB962C8B-B14F-4D97-AF65-F5344CB8AC3E}">
        <p14:creationId xmlns:p14="http://schemas.microsoft.com/office/powerpoint/2010/main" val="242918816"/>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potx" id="{173BAB30-51AA-4A99-A927-CCD869EBF607}" vid="{BA9EC644-015B-4F2F-9352-CA7D864112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78B604-9059-4F1C-B8E2-C96A71A964D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67F4349A-22F7-4A2D-8CA5-43DDCD679590}">
  <ds:schemaRefs>
    <ds:schemaRef ds:uri="http://schemas.microsoft.com/sharepoint/v3/contenttype/forms"/>
  </ds:schemaRefs>
</ds:datastoreItem>
</file>

<file path=customXml/itemProps3.xml><?xml version="1.0" encoding="utf-8"?>
<ds:datastoreItem xmlns:ds="http://schemas.openxmlformats.org/officeDocument/2006/customXml" ds:itemID="{3D73A0F7-7423-48D4-A966-8AC17BB444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powerpoint-template</Template>
  <TotalTime>36579</TotalTime>
  <Words>3913</Words>
  <Application>Microsoft Office PowerPoint</Application>
  <PresentationFormat>Widescreen</PresentationFormat>
  <Paragraphs>623</Paragraphs>
  <Slides>39</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 Narrow</vt:lpstr>
      <vt:lpstr>Arial</vt:lpstr>
      <vt:lpstr>Calibri</vt:lpstr>
      <vt:lpstr>NeueHaasGroteskText Std</vt:lpstr>
      <vt:lpstr>MN.IT</vt:lpstr>
      <vt:lpstr>ECO Cost-Effectiveness Advisory Committee Meeting 7 June 16, 2025</vt:lpstr>
      <vt:lpstr>Agenda</vt:lpstr>
      <vt:lpstr>Introductions</vt:lpstr>
      <vt:lpstr>Advisory Committee Members</vt:lpstr>
      <vt:lpstr>Welcome</vt:lpstr>
      <vt:lpstr>Summary of CAC Feedback Following Meeting 6</vt:lpstr>
      <vt:lpstr>Feedback Following Meeting 6</vt:lpstr>
      <vt:lpstr>Summary of Themes from Ad Hoc Meetings</vt:lpstr>
      <vt:lpstr>Summary of Themes from Ad Hoc Meetings (continued)</vt:lpstr>
      <vt:lpstr>Approach for Quantifying Impacts / Updating Cost-Effectiveness Models (Updates to USIs and NUSIs)</vt:lpstr>
      <vt:lpstr>Approach for Quantifying Impacts / Updating Cost-Effectiveness Models (Updates to USIs and NUSIs)</vt:lpstr>
      <vt:lpstr>Proposed Approach for Quantifying Impacts/Updating Cost-Effectiveness Models</vt:lpstr>
      <vt:lpstr>Progress on Updating Utility System Impacts and Non-Utility System Impacts</vt:lpstr>
      <vt:lpstr>USI Elements Selected for Review</vt:lpstr>
      <vt:lpstr>NUSI Elements Selected for Review</vt:lpstr>
      <vt:lpstr>Progress on Updating Utility System Impacts</vt:lpstr>
      <vt:lpstr>Progress on Updating Non-Utility System Impacts</vt:lpstr>
      <vt:lpstr>Utility System Impact and Non-Utility System Impacts – Updated Approach</vt:lpstr>
      <vt:lpstr>Utility System Impact and Non-Utility System Impacts – Updated Approach</vt:lpstr>
      <vt:lpstr>USI Details (Electric) – Energy Generation</vt:lpstr>
      <vt:lpstr>USI Details (Electric) – Transmission Costs</vt:lpstr>
      <vt:lpstr>USI Details (Electric) – Distribution Costs</vt:lpstr>
      <vt:lpstr>USI Details (Electric) – Ancillary Services</vt:lpstr>
      <vt:lpstr>USI Details (Gas) – Fuel </vt:lpstr>
      <vt:lpstr>USI Details (Gas) – Environmental Compliance</vt:lpstr>
      <vt:lpstr>NUSI Details – Other Fuels (Gas and Electric) </vt:lpstr>
      <vt:lpstr>NUSI Details – Economic and Jobs</vt:lpstr>
      <vt:lpstr>NUSI Details – Societal Discount Rate</vt:lpstr>
      <vt:lpstr>Questions</vt:lpstr>
      <vt:lpstr>Back at 2:07</vt:lpstr>
      <vt:lpstr>Presentation on ETA Cost-Effectiveness Modeling (See Separate Slide Attachment)</vt:lpstr>
      <vt:lpstr>Other Updates from CAC Members</vt:lpstr>
      <vt:lpstr>Updates from CAC Members</vt:lpstr>
      <vt:lpstr>Next Steps</vt:lpstr>
      <vt:lpstr>Progress on Updating Utility System Impact and Non-Utility System Impacts - Questions</vt:lpstr>
      <vt:lpstr>Department Staff Requests / Updates</vt:lpstr>
      <vt:lpstr>Timeline</vt:lpstr>
      <vt:lpstr>Timeline</vt:lpstr>
      <vt:lpstr>Thank You!</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dc:title>
  <dc:subject>PowerPoint Template</dc:subject>
  <dc:creator>Zoet, Adam (COMM)</dc:creator>
  <cp:keywords>PowerPoint, Template</cp:keywords>
  <dc:description>Version 1.1, Released 8-2016</dc:description>
  <cp:lastModifiedBy>Zoet, Adam (COMM)</cp:lastModifiedBy>
  <cp:revision>584</cp:revision>
  <cp:lastPrinted>2017-03-14T16:27:36Z</cp:lastPrinted>
  <dcterms:created xsi:type="dcterms:W3CDTF">2021-01-11T19:21:09Z</dcterms:created>
  <dcterms:modified xsi:type="dcterms:W3CDTF">2025-06-17T20:34:31Z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