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42"/>
  </p:notesMasterIdLst>
  <p:handoutMasterIdLst>
    <p:handoutMasterId r:id="rId43"/>
  </p:handoutMasterIdLst>
  <p:sldIdLst>
    <p:sldId id="264" r:id="rId5"/>
    <p:sldId id="266" r:id="rId6"/>
    <p:sldId id="265" r:id="rId7"/>
    <p:sldId id="671" r:id="rId8"/>
    <p:sldId id="638" r:id="rId9"/>
    <p:sldId id="812" r:id="rId10"/>
    <p:sldId id="2147480345" r:id="rId11"/>
    <p:sldId id="2147480379" r:id="rId12"/>
    <p:sldId id="2147480368" r:id="rId13"/>
    <p:sldId id="2147480387" r:id="rId14"/>
    <p:sldId id="2147480371" r:id="rId15"/>
    <p:sldId id="2147480372" r:id="rId16"/>
    <p:sldId id="2147480373" r:id="rId17"/>
    <p:sldId id="2147480370" r:id="rId18"/>
    <p:sldId id="811" r:id="rId19"/>
    <p:sldId id="2147480392" r:id="rId20"/>
    <p:sldId id="2147480393" r:id="rId21"/>
    <p:sldId id="2147480394" r:id="rId22"/>
    <p:sldId id="2147480364" r:id="rId23"/>
    <p:sldId id="2147480395" r:id="rId24"/>
    <p:sldId id="2147480396" r:id="rId25"/>
    <p:sldId id="2147480376" r:id="rId26"/>
    <p:sldId id="2147480390" r:id="rId27"/>
    <p:sldId id="2147480391" r:id="rId28"/>
    <p:sldId id="2147480365" r:id="rId29"/>
    <p:sldId id="2147480381" r:id="rId30"/>
    <p:sldId id="2147480378" r:id="rId31"/>
    <p:sldId id="786" r:id="rId32"/>
    <p:sldId id="796" r:id="rId33"/>
    <p:sldId id="2147480382" r:id="rId34"/>
    <p:sldId id="2147480384" r:id="rId35"/>
    <p:sldId id="795" r:id="rId36"/>
    <p:sldId id="2147480355" r:id="rId37"/>
    <p:sldId id="2147480353" r:id="rId38"/>
    <p:sldId id="2147480380" r:id="rId39"/>
    <p:sldId id="2147480386" r:id="rId40"/>
    <p:sldId id="268"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539531-54D4-E5BA-640F-9326F9F57EF3}" name="Grey Staples" initials="GS" userId="Grey Staples" providerId="None"/>
  <p188:author id="{C67ED336-3E45-E75E-84E2-0991C9D62F3F}" name="Grey Staples" initials="GS" userId="S::gstaples@mendotagroup.com::72ca33e4-e39a-4e8d-b3af-64b75f915c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21"/>
    <a:srgbClr val="FFD54F"/>
    <a:srgbClr val="B20738"/>
    <a:srgbClr val="00A3E2"/>
    <a:srgbClr val="003865"/>
    <a:srgbClr val="FFDE75"/>
    <a:srgbClr val="000000"/>
    <a:srgbClr val="0D0D0D"/>
    <a:srgbClr val="E8E8E8"/>
    <a:srgbClr val="2C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85" autoAdjust="0"/>
    <p:restoredTop sz="88014" autoAdjust="0"/>
  </p:normalViewPr>
  <p:slideViewPr>
    <p:cSldViewPr snapToGrid="0">
      <p:cViewPr varScale="1">
        <p:scale>
          <a:sx n="102" d="100"/>
          <a:sy n="102" d="100"/>
        </p:scale>
        <p:origin x="472"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61E7A-24BB-684E-AD21-A9C75F768CBA}" type="doc">
      <dgm:prSet loTypeId="urn:microsoft.com/office/officeart/2005/8/layout/chevron2" loCatId="process" qsTypeId="urn:microsoft.com/office/officeart/2005/8/quickstyle/simple5" qsCatId="simple" csTypeId="urn:microsoft.com/office/officeart/2005/8/colors/colorful1" csCatId="colorful" phldr="1"/>
      <dgm:spPr/>
      <dgm:t>
        <a:bodyPr/>
        <a:lstStyle/>
        <a:p>
          <a:endParaRPr lang="en-US"/>
        </a:p>
      </dgm:t>
    </dgm:pt>
    <dgm:pt modelId="{18E66E12-65C1-C04A-A89F-C4C714ED055C}">
      <dgm:prSet phldrT="[Text]"/>
      <dgm:spPr/>
      <dgm:t>
        <a:bodyPr/>
        <a:lstStyle/>
        <a:p>
          <a:r>
            <a:rPr lang="en-US" dirty="0"/>
            <a:t>USI</a:t>
          </a:r>
        </a:p>
      </dgm:t>
    </dgm:pt>
    <dgm:pt modelId="{AE854B28-A88F-E542-86AE-CC56721C6F85}" type="parTrans" cxnId="{D8C79DEB-7D98-F242-A1B5-DD22AE9C388C}">
      <dgm:prSet/>
      <dgm:spPr/>
      <dgm:t>
        <a:bodyPr/>
        <a:lstStyle/>
        <a:p>
          <a:endParaRPr lang="en-US"/>
        </a:p>
      </dgm:t>
    </dgm:pt>
    <dgm:pt modelId="{699E8687-B2FC-AF4C-85F5-CFC70F630722}" type="sibTrans" cxnId="{D8C79DEB-7D98-F242-A1B5-DD22AE9C388C}">
      <dgm:prSet/>
      <dgm:spPr/>
      <dgm:t>
        <a:bodyPr/>
        <a:lstStyle/>
        <a:p>
          <a:endParaRPr lang="en-US"/>
        </a:p>
      </dgm:t>
    </dgm:pt>
    <dgm:pt modelId="{17407773-264C-2945-8936-6B82D4BAD3CB}">
      <dgm:prSet phldrT="[Text]"/>
      <dgm:spPr/>
      <dgm:t>
        <a:bodyPr/>
        <a:lstStyle/>
        <a:p>
          <a:r>
            <a:rPr lang="en-US" dirty="0"/>
            <a:t>NUSI</a:t>
          </a:r>
        </a:p>
      </dgm:t>
    </dgm:pt>
    <dgm:pt modelId="{B43BA89D-CEBD-574D-9531-C38B3F2BF17A}" type="parTrans" cxnId="{44628BB0-3E26-E347-AB43-AC4D654DAB6F}">
      <dgm:prSet/>
      <dgm:spPr/>
      <dgm:t>
        <a:bodyPr/>
        <a:lstStyle/>
        <a:p>
          <a:endParaRPr lang="en-US"/>
        </a:p>
      </dgm:t>
    </dgm:pt>
    <dgm:pt modelId="{828877E1-F88F-1242-A6F2-EF1239BDE836}" type="sibTrans" cxnId="{44628BB0-3E26-E347-AB43-AC4D654DAB6F}">
      <dgm:prSet/>
      <dgm:spPr/>
      <dgm:t>
        <a:bodyPr/>
        <a:lstStyle/>
        <a:p>
          <a:endParaRPr lang="en-US"/>
        </a:p>
      </dgm:t>
    </dgm:pt>
    <dgm:pt modelId="{83251D3B-8CFA-5747-89AF-DD4C08E010DC}">
      <dgm:prSet phldrT="[Text]"/>
      <dgm:spPr/>
      <dgm:t>
        <a:bodyPr/>
        <a:lstStyle/>
        <a:p>
          <a:r>
            <a:rPr lang="en-US" dirty="0"/>
            <a:t>Other</a:t>
          </a:r>
        </a:p>
      </dgm:t>
    </dgm:pt>
    <dgm:pt modelId="{628944F3-61F1-9849-AF6A-E13CF4355714}" type="parTrans" cxnId="{3C8064E6-D52B-2949-B8E5-F89725EB0805}">
      <dgm:prSet/>
      <dgm:spPr/>
      <dgm:t>
        <a:bodyPr/>
        <a:lstStyle/>
        <a:p>
          <a:endParaRPr lang="en-US"/>
        </a:p>
      </dgm:t>
    </dgm:pt>
    <dgm:pt modelId="{F0682E78-658A-5D40-A9E7-9C641F079656}" type="sibTrans" cxnId="{3C8064E6-D52B-2949-B8E5-F89725EB0805}">
      <dgm:prSet/>
      <dgm:spPr/>
      <dgm:t>
        <a:bodyPr/>
        <a:lstStyle/>
        <a:p>
          <a:endParaRPr lang="en-US"/>
        </a:p>
      </dgm:t>
    </dgm:pt>
    <dgm:pt modelId="{34498D3B-8F9E-6146-A35E-675F9D280C7A}">
      <dgm:prSet/>
      <dgm:spPr/>
      <dgm:t>
        <a:bodyPr/>
        <a:lstStyle/>
        <a:p>
          <a:endParaRPr lang="en-US"/>
        </a:p>
      </dgm:t>
    </dgm:pt>
    <dgm:pt modelId="{AF88C83A-E1CF-EB4A-864E-89593A99838A}" type="parTrans" cxnId="{FA3ED449-2898-8A43-A0E2-E11FA6D1AF21}">
      <dgm:prSet/>
      <dgm:spPr/>
      <dgm:t>
        <a:bodyPr/>
        <a:lstStyle/>
        <a:p>
          <a:endParaRPr lang="en-US"/>
        </a:p>
      </dgm:t>
    </dgm:pt>
    <dgm:pt modelId="{297C278F-F8BE-6949-B984-BE5A91DD658F}" type="sibTrans" cxnId="{FA3ED449-2898-8A43-A0E2-E11FA6D1AF21}">
      <dgm:prSet/>
      <dgm:spPr/>
      <dgm:t>
        <a:bodyPr/>
        <a:lstStyle/>
        <a:p>
          <a:endParaRPr lang="en-US"/>
        </a:p>
      </dgm:t>
    </dgm:pt>
    <dgm:pt modelId="{1FD362CD-B610-4C4E-BD62-9252CDD46AEA}">
      <dgm:prSet/>
      <dgm:spPr/>
      <dgm:t>
        <a:bodyPr/>
        <a:lstStyle/>
        <a:p>
          <a:r>
            <a:rPr lang="en-US" dirty="0"/>
            <a:t>Guidance</a:t>
          </a:r>
        </a:p>
      </dgm:t>
    </dgm:pt>
    <dgm:pt modelId="{11B9FA21-9041-5E44-8105-5FFA9C79648F}" type="parTrans" cxnId="{04430259-941E-5E46-8546-62EB46BA737F}">
      <dgm:prSet/>
      <dgm:spPr/>
      <dgm:t>
        <a:bodyPr/>
        <a:lstStyle/>
        <a:p>
          <a:endParaRPr lang="en-US"/>
        </a:p>
      </dgm:t>
    </dgm:pt>
    <dgm:pt modelId="{9C0E42ED-0E47-4147-8423-F220C6BE3642}" type="sibTrans" cxnId="{04430259-941E-5E46-8546-62EB46BA737F}">
      <dgm:prSet/>
      <dgm:spPr/>
      <dgm:t>
        <a:bodyPr/>
        <a:lstStyle/>
        <a:p>
          <a:endParaRPr lang="en-US"/>
        </a:p>
      </dgm:t>
    </dgm:pt>
    <dgm:pt modelId="{FC9F5BB9-DB5A-EC43-828A-720511CCF1B4}" type="pres">
      <dgm:prSet presAssocID="{D1E61E7A-24BB-684E-AD21-A9C75F768CBA}" presName="linearFlow" presStyleCnt="0">
        <dgm:presLayoutVars>
          <dgm:dir/>
          <dgm:animLvl val="lvl"/>
          <dgm:resizeHandles val="exact"/>
        </dgm:presLayoutVars>
      </dgm:prSet>
      <dgm:spPr/>
    </dgm:pt>
    <dgm:pt modelId="{E088DB0E-0DEA-324B-B2CA-8D304C891864}" type="pres">
      <dgm:prSet presAssocID="{18E66E12-65C1-C04A-A89F-C4C714ED055C}" presName="composite" presStyleCnt="0"/>
      <dgm:spPr/>
    </dgm:pt>
    <dgm:pt modelId="{478B2B45-099F-1F4D-9AD3-A73D9B0DF71B}" type="pres">
      <dgm:prSet presAssocID="{18E66E12-65C1-C04A-A89F-C4C714ED055C}" presName="parentText" presStyleLbl="alignNode1" presStyleIdx="0" presStyleCnt="4">
        <dgm:presLayoutVars>
          <dgm:chMax val="1"/>
          <dgm:bulletEnabled val="1"/>
        </dgm:presLayoutVars>
      </dgm:prSet>
      <dgm:spPr/>
    </dgm:pt>
    <dgm:pt modelId="{AD7C6080-280A-B547-9D50-F59F73330A6A}" type="pres">
      <dgm:prSet presAssocID="{18E66E12-65C1-C04A-A89F-C4C714ED055C}" presName="descendantText" presStyleLbl="alignAcc1" presStyleIdx="0" presStyleCnt="4">
        <dgm:presLayoutVars>
          <dgm:bulletEnabled val="1"/>
        </dgm:presLayoutVars>
      </dgm:prSet>
      <dgm:spPr>
        <a:ln cap="flat">
          <a:round/>
        </a:ln>
      </dgm:spPr>
    </dgm:pt>
    <dgm:pt modelId="{F50C524F-D336-654D-AA50-C9B383CAD89C}" type="pres">
      <dgm:prSet presAssocID="{699E8687-B2FC-AF4C-85F5-CFC70F630722}" presName="sp" presStyleCnt="0"/>
      <dgm:spPr/>
    </dgm:pt>
    <dgm:pt modelId="{8C6903D2-214B-7D48-8A68-D2E429C84180}" type="pres">
      <dgm:prSet presAssocID="{17407773-264C-2945-8936-6B82D4BAD3CB}" presName="composite" presStyleCnt="0"/>
      <dgm:spPr/>
    </dgm:pt>
    <dgm:pt modelId="{B56D7B90-26C4-D048-AA02-4A0D7AFF4F0F}" type="pres">
      <dgm:prSet presAssocID="{17407773-264C-2945-8936-6B82D4BAD3CB}" presName="parentText" presStyleLbl="alignNode1" presStyleIdx="1" presStyleCnt="4">
        <dgm:presLayoutVars>
          <dgm:chMax val="1"/>
          <dgm:bulletEnabled val="1"/>
        </dgm:presLayoutVars>
      </dgm:prSet>
      <dgm:spPr/>
    </dgm:pt>
    <dgm:pt modelId="{15E38A6C-5772-6048-ACEE-FC9D2F0B1969}" type="pres">
      <dgm:prSet presAssocID="{17407773-264C-2945-8936-6B82D4BAD3CB}" presName="descendantText" presStyleLbl="alignAcc1" presStyleIdx="1" presStyleCnt="4">
        <dgm:presLayoutVars>
          <dgm:bulletEnabled val="1"/>
        </dgm:presLayoutVars>
      </dgm:prSet>
      <dgm:spPr/>
    </dgm:pt>
    <dgm:pt modelId="{C0D8B35A-57F3-9643-AF15-8E0FC9EFB3BC}" type="pres">
      <dgm:prSet presAssocID="{828877E1-F88F-1242-A6F2-EF1239BDE836}" presName="sp" presStyleCnt="0"/>
      <dgm:spPr/>
    </dgm:pt>
    <dgm:pt modelId="{41BA9ACE-0C32-AF4D-AC8F-75D05E8DC6EC}" type="pres">
      <dgm:prSet presAssocID="{83251D3B-8CFA-5747-89AF-DD4C08E010DC}" presName="composite" presStyleCnt="0"/>
      <dgm:spPr/>
    </dgm:pt>
    <dgm:pt modelId="{1E497C54-D633-9B49-93BA-5B855D947420}" type="pres">
      <dgm:prSet presAssocID="{83251D3B-8CFA-5747-89AF-DD4C08E010DC}" presName="parentText" presStyleLbl="alignNode1" presStyleIdx="2" presStyleCnt="4">
        <dgm:presLayoutVars>
          <dgm:chMax val="1"/>
          <dgm:bulletEnabled val="1"/>
        </dgm:presLayoutVars>
      </dgm:prSet>
      <dgm:spPr/>
    </dgm:pt>
    <dgm:pt modelId="{D518F03E-5BC5-BA4E-A3CF-261A70C5B44B}" type="pres">
      <dgm:prSet presAssocID="{83251D3B-8CFA-5747-89AF-DD4C08E010DC}" presName="descendantText" presStyleLbl="alignAcc1" presStyleIdx="2" presStyleCnt="4">
        <dgm:presLayoutVars>
          <dgm:bulletEnabled val="1"/>
        </dgm:presLayoutVars>
      </dgm:prSet>
      <dgm:spPr/>
    </dgm:pt>
    <dgm:pt modelId="{6889DB88-2B2C-6A47-A25A-F136C2820162}" type="pres">
      <dgm:prSet presAssocID="{F0682E78-658A-5D40-A9E7-9C641F079656}" presName="sp" presStyleCnt="0"/>
      <dgm:spPr/>
    </dgm:pt>
    <dgm:pt modelId="{A737555C-2D50-D244-89B9-8A14D7ABC32D}" type="pres">
      <dgm:prSet presAssocID="{1FD362CD-B610-4C4E-BD62-9252CDD46AEA}" presName="composite" presStyleCnt="0"/>
      <dgm:spPr/>
    </dgm:pt>
    <dgm:pt modelId="{2471B4EE-AE10-484B-AED8-21F03D34382C}" type="pres">
      <dgm:prSet presAssocID="{1FD362CD-B610-4C4E-BD62-9252CDD46AEA}" presName="parentText" presStyleLbl="alignNode1" presStyleIdx="3" presStyleCnt="4">
        <dgm:presLayoutVars>
          <dgm:chMax val="1"/>
          <dgm:bulletEnabled val="1"/>
        </dgm:presLayoutVars>
      </dgm:prSet>
      <dgm:spPr/>
    </dgm:pt>
    <dgm:pt modelId="{3E64444B-AB6B-8347-B5EE-F0D0DBFB2684}" type="pres">
      <dgm:prSet presAssocID="{1FD362CD-B610-4C4E-BD62-9252CDD46AEA}" presName="descendantText" presStyleLbl="alignAcc1" presStyleIdx="3" presStyleCnt="4">
        <dgm:presLayoutVars>
          <dgm:bulletEnabled val="1"/>
        </dgm:presLayoutVars>
      </dgm:prSet>
      <dgm:spPr/>
    </dgm:pt>
  </dgm:ptLst>
  <dgm:cxnLst>
    <dgm:cxn modelId="{D24F6209-D6D2-CB43-987A-3A020DEA9C3C}" type="presOf" srcId="{1FD362CD-B610-4C4E-BD62-9252CDD46AEA}" destId="{2471B4EE-AE10-484B-AED8-21F03D34382C}" srcOrd="0" destOrd="0" presId="urn:microsoft.com/office/officeart/2005/8/layout/chevron2"/>
    <dgm:cxn modelId="{B283B813-3F49-D140-A318-274B2AE6CB05}" type="presOf" srcId="{83251D3B-8CFA-5747-89AF-DD4C08E010DC}" destId="{1E497C54-D633-9B49-93BA-5B855D947420}" srcOrd="0" destOrd="0" presId="urn:microsoft.com/office/officeart/2005/8/layout/chevron2"/>
    <dgm:cxn modelId="{472E3D41-735D-BD4D-836E-95C6DFC992C2}" type="presOf" srcId="{17407773-264C-2945-8936-6B82D4BAD3CB}" destId="{B56D7B90-26C4-D048-AA02-4A0D7AFF4F0F}" srcOrd="0" destOrd="0" presId="urn:microsoft.com/office/officeart/2005/8/layout/chevron2"/>
    <dgm:cxn modelId="{FA3ED449-2898-8A43-A0E2-E11FA6D1AF21}" srcId="{83251D3B-8CFA-5747-89AF-DD4C08E010DC}" destId="{34498D3B-8F9E-6146-A35E-675F9D280C7A}" srcOrd="0" destOrd="0" parTransId="{AF88C83A-E1CF-EB4A-864E-89593A99838A}" sibTransId="{297C278F-F8BE-6949-B984-BE5A91DD658F}"/>
    <dgm:cxn modelId="{A1F17C56-ECE5-3E49-A91C-95D0E40BD22E}" type="presOf" srcId="{D1E61E7A-24BB-684E-AD21-A9C75F768CBA}" destId="{FC9F5BB9-DB5A-EC43-828A-720511CCF1B4}" srcOrd="0" destOrd="0" presId="urn:microsoft.com/office/officeart/2005/8/layout/chevron2"/>
    <dgm:cxn modelId="{04430259-941E-5E46-8546-62EB46BA737F}" srcId="{D1E61E7A-24BB-684E-AD21-A9C75F768CBA}" destId="{1FD362CD-B610-4C4E-BD62-9252CDD46AEA}" srcOrd="3" destOrd="0" parTransId="{11B9FA21-9041-5E44-8105-5FFA9C79648F}" sibTransId="{9C0E42ED-0E47-4147-8423-F220C6BE3642}"/>
    <dgm:cxn modelId="{589E5D7F-0C36-A441-AA28-CA5FD853D4B0}" type="presOf" srcId="{34498D3B-8F9E-6146-A35E-675F9D280C7A}" destId="{D518F03E-5BC5-BA4E-A3CF-261A70C5B44B}" srcOrd="0" destOrd="0" presId="urn:microsoft.com/office/officeart/2005/8/layout/chevron2"/>
    <dgm:cxn modelId="{1F1B3994-3AEE-994F-BC7B-78AACD8712DA}" type="presOf" srcId="{18E66E12-65C1-C04A-A89F-C4C714ED055C}" destId="{478B2B45-099F-1F4D-9AD3-A73D9B0DF71B}" srcOrd="0" destOrd="0" presId="urn:microsoft.com/office/officeart/2005/8/layout/chevron2"/>
    <dgm:cxn modelId="{44628BB0-3E26-E347-AB43-AC4D654DAB6F}" srcId="{D1E61E7A-24BB-684E-AD21-A9C75F768CBA}" destId="{17407773-264C-2945-8936-6B82D4BAD3CB}" srcOrd="1" destOrd="0" parTransId="{B43BA89D-CEBD-574D-9531-C38B3F2BF17A}" sibTransId="{828877E1-F88F-1242-A6F2-EF1239BDE836}"/>
    <dgm:cxn modelId="{3C8064E6-D52B-2949-B8E5-F89725EB0805}" srcId="{D1E61E7A-24BB-684E-AD21-A9C75F768CBA}" destId="{83251D3B-8CFA-5747-89AF-DD4C08E010DC}" srcOrd="2" destOrd="0" parTransId="{628944F3-61F1-9849-AF6A-E13CF4355714}" sibTransId="{F0682E78-658A-5D40-A9E7-9C641F079656}"/>
    <dgm:cxn modelId="{D8C79DEB-7D98-F242-A1B5-DD22AE9C388C}" srcId="{D1E61E7A-24BB-684E-AD21-A9C75F768CBA}" destId="{18E66E12-65C1-C04A-A89F-C4C714ED055C}" srcOrd="0" destOrd="0" parTransId="{AE854B28-A88F-E542-86AE-CC56721C6F85}" sibTransId="{699E8687-B2FC-AF4C-85F5-CFC70F630722}"/>
    <dgm:cxn modelId="{0926F6E3-9E71-5141-88D7-C99F099DE965}" type="presParOf" srcId="{FC9F5BB9-DB5A-EC43-828A-720511CCF1B4}" destId="{E088DB0E-0DEA-324B-B2CA-8D304C891864}" srcOrd="0" destOrd="0" presId="urn:microsoft.com/office/officeart/2005/8/layout/chevron2"/>
    <dgm:cxn modelId="{8CE6C9E7-56B3-DC47-AE22-A1494D14E82D}" type="presParOf" srcId="{E088DB0E-0DEA-324B-B2CA-8D304C891864}" destId="{478B2B45-099F-1F4D-9AD3-A73D9B0DF71B}" srcOrd="0" destOrd="0" presId="urn:microsoft.com/office/officeart/2005/8/layout/chevron2"/>
    <dgm:cxn modelId="{6E212465-E851-E740-91C1-20BDE3292C0D}" type="presParOf" srcId="{E088DB0E-0DEA-324B-B2CA-8D304C891864}" destId="{AD7C6080-280A-B547-9D50-F59F73330A6A}" srcOrd="1" destOrd="0" presId="urn:microsoft.com/office/officeart/2005/8/layout/chevron2"/>
    <dgm:cxn modelId="{04940DB1-32D3-514C-852E-C3855A98FBE6}" type="presParOf" srcId="{FC9F5BB9-DB5A-EC43-828A-720511CCF1B4}" destId="{F50C524F-D336-654D-AA50-C9B383CAD89C}" srcOrd="1" destOrd="0" presId="urn:microsoft.com/office/officeart/2005/8/layout/chevron2"/>
    <dgm:cxn modelId="{F6EE105E-57C8-8D4C-BA0A-6C9B529B9944}" type="presParOf" srcId="{FC9F5BB9-DB5A-EC43-828A-720511CCF1B4}" destId="{8C6903D2-214B-7D48-8A68-D2E429C84180}" srcOrd="2" destOrd="0" presId="urn:microsoft.com/office/officeart/2005/8/layout/chevron2"/>
    <dgm:cxn modelId="{5D9E55D6-16B0-5247-B176-ED969E384C2C}" type="presParOf" srcId="{8C6903D2-214B-7D48-8A68-D2E429C84180}" destId="{B56D7B90-26C4-D048-AA02-4A0D7AFF4F0F}" srcOrd="0" destOrd="0" presId="urn:microsoft.com/office/officeart/2005/8/layout/chevron2"/>
    <dgm:cxn modelId="{E8AC0640-05C8-D84B-B038-9B6EE2D52207}" type="presParOf" srcId="{8C6903D2-214B-7D48-8A68-D2E429C84180}" destId="{15E38A6C-5772-6048-ACEE-FC9D2F0B1969}" srcOrd="1" destOrd="0" presId="urn:microsoft.com/office/officeart/2005/8/layout/chevron2"/>
    <dgm:cxn modelId="{B81CA065-1CC0-D845-A7B2-1910F76A3830}" type="presParOf" srcId="{FC9F5BB9-DB5A-EC43-828A-720511CCF1B4}" destId="{C0D8B35A-57F3-9643-AF15-8E0FC9EFB3BC}" srcOrd="3" destOrd="0" presId="urn:microsoft.com/office/officeart/2005/8/layout/chevron2"/>
    <dgm:cxn modelId="{AB59AACE-58F0-964F-B928-2C3E7A90063E}" type="presParOf" srcId="{FC9F5BB9-DB5A-EC43-828A-720511CCF1B4}" destId="{41BA9ACE-0C32-AF4D-AC8F-75D05E8DC6EC}" srcOrd="4" destOrd="0" presId="urn:microsoft.com/office/officeart/2005/8/layout/chevron2"/>
    <dgm:cxn modelId="{4D96D298-DD58-D24F-931B-8CDF51C432C4}" type="presParOf" srcId="{41BA9ACE-0C32-AF4D-AC8F-75D05E8DC6EC}" destId="{1E497C54-D633-9B49-93BA-5B855D947420}" srcOrd="0" destOrd="0" presId="urn:microsoft.com/office/officeart/2005/8/layout/chevron2"/>
    <dgm:cxn modelId="{500C4B8C-4FA9-6049-B5A1-06A9DA14A100}" type="presParOf" srcId="{41BA9ACE-0C32-AF4D-AC8F-75D05E8DC6EC}" destId="{D518F03E-5BC5-BA4E-A3CF-261A70C5B44B}" srcOrd="1" destOrd="0" presId="urn:microsoft.com/office/officeart/2005/8/layout/chevron2"/>
    <dgm:cxn modelId="{52F4C372-895F-704A-BA0F-C9DA06F0E961}" type="presParOf" srcId="{FC9F5BB9-DB5A-EC43-828A-720511CCF1B4}" destId="{6889DB88-2B2C-6A47-A25A-F136C2820162}" srcOrd="5" destOrd="0" presId="urn:microsoft.com/office/officeart/2005/8/layout/chevron2"/>
    <dgm:cxn modelId="{1C8EBEBF-1D87-6D4C-9FE8-820A32A59BFB}" type="presParOf" srcId="{FC9F5BB9-DB5A-EC43-828A-720511CCF1B4}" destId="{A737555C-2D50-D244-89B9-8A14D7ABC32D}" srcOrd="6" destOrd="0" presId="urn:microsoft.com/office/officeart/2005/8/layout/chevron2"/>
    <dgm:cxn modelId="{4F7E2137-BF55-9941-8C0D-31883EB63717}" type="presParOf" srcId="{A737555C-2D50-D244-89B9-8A14D7ABC32D}" destId="{2471B4EE-AE10-484B-AED8-21F03D34382C}" srcOrd="0" destOrd="0" presId="urn:microsoft.com/office/officeart/2005/8/layout/chevron2"/>
    <dgm:cxn modelId="{C3337460-EEE0-424F-9148-6595F6743BD9}" type="presParOf" srcId="{A737555C-2D50-D244-89B9-8A14D7ABC32D}" destId="{3E64444B-AB6B-8347-B5EE-F0D0DBFB268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B2B45-099F-1F4D-9AD3-A73D9B0DF71B}">
      <dsp:nvSpPr>
        <dsp:cNvPr id="0" name=""/>
        <dsp:cNvSpPr/>
      </dsp:nvSpPr>
      <dsp:spPr>
        <a:xfrm rot="5400000">
          <a:off x="-151731" y="152933"/>
          <a:ext cx="1011546" cy="708082"/>
        </a:xfrm>
        <a:prstGeom prst="chevron">
          <a:avLst/>
        </a:prstGeom>
        <a:solidFill>
          <a:schemeClr val="accent2">
            <a:hueOff val="0"/>
            <a:satOff val="0"/>
            <a:lumOff val="0"/>
            <a:alphaOff val="0"/>
          </a:schemeClr>
        </a:solidFill>
        <a:ln w="9525" cap="flat" cmpd="sng" algn="ctr">
          <a:solidFill>
            <a:schemeClr val="accent2">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USI</a:t>
          </a:r>
        </a:p>
      </dsp:txBody>
      <dsp:txXfrm rot="-5400000">
        <a:off x="1" y="355242"/>
        <a:ext cx="708082" cy="303464"/>
      </dsp:txXfrm>
    </dsp:sp>
    <dsp:sp modelId="{AD7C6080-280A-B547-9D50-F59F73330A6A}">
      <dsp:nvSpPr>
        <dsp:cNvPr id="0" name=""/>
        <dsp:cNvSpPr/>
      </dsp:nvSpPr>
      <dsp:spPr>
        <a:xfrm rot="5400000">
          <a:off x="5404082" y="-4694797"/>
          <a:ext cx="657505" cy="10049504"/>
        </a:xfrm>
        <a:prstGeom prst="round2SameRect">
          <a:avLst/>
        </a:prstGeom>
        <a:solidFill>
          <a:schemeClr val="lt1">
            <a:alpha val="90000"/>
            <a:hueOff val="0"/>
            <a:satOff val="0"/>
            <a:lumOff val="0"/>
            <a:alphaOff val="0"/>
          </a:schemeClr>
        </a:solidFill>
        <a:ln w="9525" cap="flat" cmpd="sng" algn="ctr">
          <a:solidFill>
            <a:scrgbClr r="0" g="0" b="0"/>
          </a:solidFill>
          <a:prstDash val="solid"/>
          <a:round/>
        </a:ln>
        <a:effectLst/>
      </dsp:spPr>
      <dsp:style>
        <a:lnRef idx="1">
          <a:scrgbClr r="0" g="0" b="0"/>
        </a:lnRef>
        <a:fillRef idx="1">
          <a:scrgbClr r="0" g="0" b="0"/>
        </a:fillRef>
        <a:effectRef idx="2">
          <a:scrgbClr r="0" g="0" b="0"/>
        </a:effectRef>
        <a:fontRef idx="minor"/>
      </dsp:style>
    </dsp:sp>
    <dsp:sp modelId="{B56D7B90-26C4-D048-AA02-4A0D7AFF4F0F}">
      <dsp:nvSpPr>
        <dsp:cNvPr id="0" name=""/>
        <dsp:cNvSpPr/>
      </dsp:nvSpPr>
      <dsp:spPr>
        <a:xfrm rot="5400000">
          <a:off x="-151731" y="1013820"/>
          <a:ext cx="1011546" cy="708082"/>
        </a:xfrm>
        <a:prstGeom prst="chevron">
          <a:avLst/>
        </a:prstGeom>
        <a:solidFill>
          <a:schemeClr val="accent3">
            <a:hueOff val="0"/>
            <a:satOff val="0"/>
            <a:lumOff val="0"/>
            <a:alphaOff val="0"/>
          </a:schemeClr>
        </a:solidFill>
        <a:ln w="9525" cap="flat" cmpd="sng" algn="ctr">
          <a:solidFill>
            <a:schemeClr val="accent3">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NUSI</a:t>
          </a:r>
        </a:p>
      </dsp:txBody>
      <dsp:txXfrm rot="-5400000">
        <a:off x="1" y="1216129"/>
        <a:ext cx="708082" cy="303464"/>
      </dsp:txXfrm>
    </dsp:sp>
    <dsp:sp modelId="{15E38A6C-5772-6048-ACEE-FC9D2F0B1969}">
      <dsp:nvSpPr>
        <dsp:cNvPr id="0" name=""/>
        <dsp:cNvSpPr/>
      </dsp:nvSpPr>
      <dsp:spPr>
        <a:xfrm rot="5400000">
          <a:off x="5404082" y="-3833911"/>
          <a:ext cx="657505" cy="10049504"/>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1E497C54-D633-9B49-93BA-5B855D947420}">
      <dsp:nvSpPr>
        <dsp:cNvPr id="0" name=""/>
        <dsp:cNvSpPr/>
      </dsp:nvSpPr>
      <dsp:spPr>
        <a:xfrm rot="5400000">
          <a:off x="-151731" y="1874706"/>
          <a:ext cx="1011546" cy="708082"/>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Other</a:t>
          </a:r>
        </a:p>
      </dsp:txBody>
      <dsp:txXfrm rot="-5400000">
        <a:off x="1" y="2077015"/>
        <a:ext cx="708082" cy="303464"/>
      </dsp:txXfrm>
    </dsp:sp>
    <dsp:sp modelId="{D518F03E-5BC5-BA4E-A3CF-261A70C5B44B}">
      <dsp:nvSpPr>
        <dsp:cNvPr id="0" name=""/>
        <dsp:cNvSpPr/>
      </dsp:nvSpPr>
      <dsp:spPr>
        <a:xfrm rot="5400000">
          <a:off x="5404082" y="-2973024"/>
          <a:ext cx="657505" cy="10049504"/>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270256" tIns="24130" rIns="24130" bIns="24130" numCol="1" spcCol="1270" anchor="ctr" anchorCtr="0">
          <a:noAutofit/>
        </a:bodyPr>
        <a:lstStyle/>
        <a:p>
          <a:pPr marL="285750" lvl="1" indent="-285750" algn="l" defTabSz="1689100">
            <a:lnSpc>
              <a:spcPct val="90000"/>
            </a:lnSpc>
            <a:spcBef>
              <a:spcPct val="0"/>
            </a:spcBef>
            <a:spcAft>
              <a:spcPct val="15000"/>
            </a:spcAft>
            <a:buChar char="•"/>
          </a:pPr>
          <a:endParaRPr lang="en-US" sz="3800" kern="1200"/>
        </a:p>
      </dsp:txBody>
      <dsp:txXfrm rot="-5400000">
        <a:off x="708083" y="1755072"/>
        <a:ext cx="10017407" cy="593311"/>
      </dsp:txXfrm>
    </dsp:sp>
    <dsp:sp modelId="{2471B4EE-AE10-484B-AED8-21F03D34382C}">
      <dsp:nvSpPr>
        <dsp:cNvPr id="0" name=""/>
        <dsp:cNvSpPr/>
      </dsp:nvSpPr>
      <dsp:spPr>
        <a:xfrm rot="5400000">
          <a:off x="-151731" y="2735593"/>
          <a:ext cx="1011546" cy="708082"/>
        </a:xfrm>
        <a:prstGeom prst="chevron">
          <a:avLst/>
        </a:prstGeom>
        <a:solidFill>
          <a:schemeClr val="accent5">
            <a:hueOff val="0"/>
            <a:satOff val="0"/>
            <a:lumOff val="0"/>
            <a:alphaOff val="0"/>
          </a:schemeClr>
        </a:solidFill>
        <a:ln w="9525" cap="flat" cmpd="sng" algn="ctr">
          <a:solidFill>
            <a:schemeClr val="accent5">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Guidance</a:t>
          </a:r>
        </a:p>
      </dsp:txBody>
      <dsp:txXfrm rot="-5400000">
        <a:off x="1" y="2937902"/>
        <a:ext cx="708082" cy="303464"/>
      </dsp:txXfrm>
    </dsp:sp>
    <dsp:sp modelId="{3E64444B-AB6B-8347-B5EE-F0D0DBFB2684}">
      <dsp:nvSpPr>
        <dsp:cNvPr id="0" name=""/>
        <dsp:cNvSpPr/>
      </dsp:nvSpPr>
      <dsp:spPr>
        <a:xfrm rot="5400000">
          <a:off x="5404082" y="-2112138"/>
          <a:ext cx="657505" cy="10049504"/>
        </a:xfrm>
        <a:prstGeom prst="round2Same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NeueHaasGroteskText Std" panose="020B0504020202020204" pitchFamily="34" charset="0"/>
              </a:rPr>
              <a:t>2/5/25</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NeueHaasGroteskText Std" panose="020B0504020202020204" pitchFamily="34" charset="0"/>
              </a:defRPr>
            </a:lvl1pPr>
          </a:lstStyle>
          <a:p>
            <a:fld id="{A50CD39D-89B0-4C68-805A-35C75A7C20C8}" type="datetimeFigureOut">
              <a:rPr lang="en-US" smtClean="0"/>
              <a:pPr/>
              <a:t>2/5/25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294831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3493273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383364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2741323-3582-4FF2-A96E-F4774A7DFFBF}" type="slidenum">
              <a:rPr lang="en-US" smtClean="0"/>
              <a:t>4</a:t>
            </a:fld>
            <a:endParaRPr lang="en-US" dirty="0"/>
          </a:p>
        </p:txBody>
      </p:sp>
    </p:spTree>
    <p:extLst>
      <p:ext uri="{BB962C8B-B14F-4D97-AF65-F5344CB8AC3E}">
        <p14:creationId xmlns:p14="http://schemas.microsoft.com/office/powerpoint/2010/main" val="3346077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p:cNvSpPr>
            <a:spLocks noGrp="1"/>
          </p:cNvSpPr>
          <p:nvPr>
            <p:ph type="sldNum" sz="quarter" idx="5"/>
          </p:nvPr>
        </p:nvSpPr>
        <p:spPr/>
        <p:txBody>
          <a:bodyPr/>
          <a:lstStyle/>
          <a:p>
            <a:fld id="{32741323-3582-4FF2-A96E-F4774A7DFFBF}" type="slidenum">
              <a:rPr lang="en-US" smtClean="0"/>
              <a:t>5</a:t>
            </a:fld>
            <a:endParaRPr lang="en-US" dirty="0"/>
          </a:p>
        </p:txBody>
      </p:sp>
    </p:spTree>
    <p:extLst>
      <p:ext uri="{BB962C8B-B14F-4D97-AF65-F5344CB8AC3E}">
        <p14:creationId xmlns:p14="http://schemas.microsoft.com/office/powerpoint/2010/main" val="4164498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4CDE2-A10D-8A25-926B-16376E369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DFD2C-A7CE-2B21-F045-5E7B5F00D2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0F6E3-E70E-D37E-BBB8-FE807C81E1A5}"/>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6763C48-F04D-BB75-9A29-1D45C8762209}"/>
              </a:ext>
            </a:extLst>
          </p:cNvPr>
          <p:cNvSpPr>
            <a:spLocks noGrp="1"/>
          </p:cNvSpPr>
          <p:nvPr>
            <p:ph type="sldNum" sz="quarter" idx="5"/>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727271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2B774-FAC5-97A6-E560-5658A05C0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85543-85DF-4284-9E20-7DCE893A7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167F-D207-8AE8-59DC-4F8B248D9039}"/>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D75413AE-F415-2CB1-693B-787187689262}"/>
              </a:ext>
            </a:extLst>
          </p:cNvPr>
          <p:cNvSpPr>
            <a:spLocks noGrp="1"/>
          </p:cNvSpPr>
          <p:nvPr>
            <p:ph type="sldNum" sz="quarter" idx="5"/>
          </p:nvPr>
        </p:nvSpPr>
        <p:spPr/>
        <p:txBody>
          <a:bodyPr/>
          <a:lstStyle/>
          <a:p>
            <a:fld id="{32741323-3582-4FF2-A96E-F4774A7DFFBF}" type="slidenum">
              <a:rPr lang="en-US" smtClean="0"/>
              <a:t>7</a:t>
            </a:fld>
            <a:endParaRPr lang="en-US" dirty="0"/>
          </a:p>
        </p:txBody>
      </p:sp>
    </p:spTree>
    <p:extLst>
      <p:ext uri="{BB962C8B-B14F-4D97-AF65-F5344CB8AC3E}">
        <p14:creationId xmlns:p14="http://schemas.microsoft.com/office/powerpoint/2010/main" val="1981851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86-768E-13F9-9B94-CD8422BE2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13EBE-7E03-D20E-CD6B-A3CC413CC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FE015-E35E-3990-B60F-8607BF24A674}"/>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1C90F539-BF7F-2140-DBD0-9CD92CA70868}"/>
              </a:ext>
            </a:extLst>
          </p:cNvPr>
          <p:cNvSpPr>
            <a:spLocks noGrp="1"/>
          </p:cNvSpPr>
          <p:nvPr>
            <p:ph type="sldNum" sz="quarter" idx="5"/>
          </p:nvPr>
        </p:nvSpPr>
        <p:spPr/>
        <p:txBody>
          <a:bodyPr/>
          <a:lstStyle/>
          <a:p>
            <a:fld id="{32741323-3582-4FF2-A96E-F4774A7DFFBF}" type="slidenum">
              <a:rPr lang="en-US" smtClean="0"/>
              <a:t>8</a:t>
            </a:fld>
            <a:endParaRPr lang="en-US" dirty="0"/>
          </a:p>
        </p:txBody>
      </p:sp>
    </p:spTree>
    <p:extLst>
      <p:ext uri="{BB962C8B-B14F-4D97-AF65-F5344CB8AC3E}">
        <p14:creationId xmlns:p14="http://schemas.microsoft.com/office/powerpoint/2010/main" val="395557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9B811-4479-9B65-5679-6A8EEFD47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E7B7C-F583-1765-9070-DC989B0C2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83CE0-FFE2-EAF9-484B-99DDE0A88189}"/>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86D540A9-8C52-64B8-3C93-2DED0CBF038A}"/>
              </a:ext>
            </a:extLst>
          </p:cNvPr>
          <p:cNvSpPr>
            <a:spLocks noGrp="1"/>
          </p:cNvSpPr>
          <p:nvPr>
            <p:ph type="sldNum" sz="quarter" idx="5"/>
          </p:nvPr>
        </p:nvSpPr>
        <p:spPr/>
        <p:txBody>
          <a:bodyPr/>
          <a:lstStyle/>
          <a:p>
            <a:fld id="{32741323-3582-4FF2-A96E-F4774A7DFFBF}" type="slidenum">
              <a:rPr lang="en-US" smtClean="0"/>
              <a:t>9</a:t>
            </a:fld>
            <a:endParaRPr lang="en-US" dirty="0"/>
          </a:p>
        </p:txBody>
      </p:sp>
    </p:spTree>
    <p:extLst>
      <p:ext uri="{BB962C8B-B14F-4D97-AF65-F5344CB8AC3E}">
        <p14:creationId xmlns:p14="http://schemas.microsoft.com/office/powerpoint/2010/main" val="650086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88715-3F05-F082-1C4E-D991E3C6E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12F23-1A4A-425B-5E9D-CB3DFE09D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9AC133-AEFE-A3B2-1B2C-40017D9A28A3}"/>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F7C11125-0F2F-0BA5-05A6-289B1190BF21}"/>
              </a:ext>
            </a:extLst>
          </p:cNvPr>
          <p:cNvSpPr>
            <a:spLocks noGrp="1"/>
          </p:cNvSpPr>
          <p:nvPr>
            <p:ph type="sldNum" sz="quarter" idx="5"/>
          </p:nvPr>
        </p:nvSpPr>
        <p:spPr/>
        <p:txBody>
          <a:bodyPr/>
          <a:lstStyle/>
          <a:p>
            <a:fld id="{32741323-3582-4FF2-A96E-F4774A7DFFBF}" type="slidenum">
              <a:rPr lang="en-US" smtClean="0"/>
              <a:t>10</a:t>
            </a:fld>
            <a:endParaRPr lang="en-US" dirty="0"/>
          </a:p>
        </p:txBody>
      </p:sp>
    </p:spTree>
    <p:extLst>
      <p:ext uri="{BB962C8B-B14F-4D97-AF65-F5344CB8AC3E}">
        <p14:creationId xmlns:p14="http://schemas.microsoft.com/office/powerpoint/2010/main" val="3612379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71B5-D8E7-CC01-B7B2-CB37234AA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3FF41-5448-4E9B-547F-46EEBB7B8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EC433-B897-61D3-220C-157E6E9FA1A5}"/>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BB4718AC-AC34-4A44-84A5-69FC9BF197EF}"/>
              </a:ext>
            </a:extLst>
          </p:cNvPr>
          <p:cNvSpPr>
            <a:spLocks noGrp="1"/>
          </p:cNvSpPr>
          <p:nvPr>
            <p:ph type="sldNum" sz="quarter" idx="5"/>
          </p:nvPr>
        </p:nvSpPr>
        <p:spPr/>
        <p:txBody>
          <a:bodyPr/>
          <a:lstStyle/>
          <a:p>
            <a:fld id="{32741323-3582-4FF2-A96E-F4774A7DFFBF}" type="slidenum">
              <a:rPr lang="en-US" smtClean="0"/>
              <a:t>11</a:t>
            </a:fld>
            <a:endParaRPr lang="en-US" dirty="0"/>
          </a:p>
        </p:txBody>
      </p:sp>
    </p:spTree>
    <p:extLst>
      <p:ext uri="{BB962C8B-B14F-4D97-AF65-F5344CB8AC3E}">
        <p14:creationId xmlns:p14="http://schemas.microsoft.com/office/powerpoint/2010/main" val="3770063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44E98-BCF0-D8A6-AACB-6FD7C1F1F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FE436-44C8-952A-780A-16A0C7650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F9068-7AB8-E2A3-443F-B3D9184054D9}"/>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20B45409-8868-16B9-2690-E154CFA22C8C}"/>
              </a:ext>
            </a:extLst>
          </p:cNvPr>
          <p:cNvSpPr>
            <a:spLocks noGrp="1"/>
          </p:cNvSpPr>
          <p:nvPr>
            <p:ph type="sldNum" sz="quarter" idx="5"/>
          </p:nvPr>
        </p:nvSpPr>
        <p:spPr/>
        <p:txBody>
          <a:bodyPr/>
          <a:lstStyle/>
          <a:p>
            <a:fld id="{32741323-3582-4FF2-A96E-F4774A7DFFBF}" type="slidenum">
              <a:rPr lang="en-US" smtClean="0"/>
              <a:t>12</a:t>
            </a:fld>
            <a:endParaRPr lang="en-US" dirty="0"/>
          </a:p>
        </p:txBody>
      </p:sp>
    </p:spTree>
    <p:extLst>
      <p:ext uri="{BB962C8B-B14F-4D97-AF65-F5344CB8AC3E}">
        <p14:creationId xmlns:p14="http://schemas.microsoft.com/office/powerpoint/2010/main" val="366559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C022-CE1B-F377-7C70-0CA83383D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9F1DB-DD78-B50F-5A97-1618F9FBE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23996-797F-7F66-FCEC-2ABB11D0A2FE}"/>
              </a:ext>
            </a:extLst>
          </p:cNvPr>
          <p:cNvSpPr>
            <a:spLocks noGrp="1"/>
          </p:cNvSpPr>
          <p:nvPr>
            <p:ph type="body" idx="1"/>
          </p:nvPr>
        </p:nvSpPr>
        <p:spPr/>
        <p:txBody>
          <a:bodyPr/>
          <a:lstStyle/>
          <a:p>
            <a:pPr marL="0" lvl="0" indent="0">
              <a:buFont typeface="Arial" panose="020B0604020202020204" pitchFamily="34" charset="0"/>
              <a:buNone/>
            </a:pPr>
            <a:r>
              <a:rPr lang="en-US" b="0" i="0" u="none" strike="noStrike" dirty="0">
                <a:solidFill>
                  <a:srgbClr val="000000"/>
                </a:solidFill>
                <a:effectLst/>
                <a:latin typeface="Calibri" panose="020F0502020204030204" pitchFamily="34" charset="0"/>
              </a:rPr>
              <a:t>Might be helpful to pause on this slide and ask the CAC if they have any questions or feedback about the current timeline and approach. Or, were you planning to do that as part of Slide 14? Anyway, I think Slide 13 is a great visual that helps summarize the information you present in this section of the presentation and helps attendees visualize the process as a whole.</a:t>
            </a: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3A3FA9E2-835E-4284-A4BB-E9F645543B4E}"/>
              </a:ext>
            </a:extLst>
          </p:cNvPr>
          <p:cNvSpPr>
            <a:spLocks noGrp="1"/>
          </p:cNvSpPr>
          <p:nvPr>
            <p:ph type="sldNum" sz="quarter" idx="5"/>
          </p:nvPr>
        </p:nvSpPr>
        <p:spPr/>
        <p:txBody>
          <a:bodyPr/>
          <a:lstStyle/>
          <a:p>
            <a:fld id="{32741323-3582-4FF2-A96E-F4774A7DFFBF}" type="slidenum">
              <a:rPr lang="en-US" smtClean="0"/>
              <a:t>13</a:t>
            </a:fld>
            <a:endParaRPr lang="en-US" dirty="0"/>
          </a:p>
        </p:txBody>
      </p:sp>
    </p:spTree>
    <p:extLst>
      <p:ext uri="{BB962C8B-B14F-4D97-AF65-F5344CB8AC3E}">
        <p14:creationId xmlns:p14="http://schemas.microsoft.com/office/powerpoint/2010/main" val="102845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EA48B-D214-F9F7-5FD2-F5FBA6267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1CEDF-00A6-7230-F4F9-7D80BB4F9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E47CA-EBAD-60CC-83CF-5BAEA6E519A6}"/>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150F6949-02B9-9C28-F96D-CA00E2D58195}"/>
              </a:ext>
            </a:extLst>
          </p:cNvPr>
          <p:cNvSpPr>
            <a:spLocks noGrp="1"/>
          </p:cNvSpPr>
          <p:nvPr>
            <p:ph type="sldNum" sz="quarter" idx="5"/>
          </p:nvPr>
        </p:nvSpPr>
        <p:spPr/>
        <p:txBody>
          <a:bodyPr/>
          <a:lstStyle/>
          <a:p>
            <a:fld id="{32741323-3582-4FF2-A96E-F4774A7DFFBF}" type="slidenum">
              <a:rPr lang="en-US" smtClean="0"/>
              <a:t>14</a:t>
            </a:fld>
            <a:endParaRPr lang="en-US" dirty="0"/>
          </a:p>
        </p:txBody>
      </p:sp>
    </p:spTree>
    <p:extLst>
      <p:ext uri="{BB962C8B-B14F-4D97-AF65-F5344CB8AC3E}">
        <p14:creationId xmlns:p14="http://schemas.microsoft.com/office/powerpoint/2010/main" val="1285438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6EBF8-ADE1-B072-42E1-1E8EC3D0F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5A669-2175-92CC-2408-AD135DADE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A0D86-AB6C-EB1C-9231-230D1052A48E}"/>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5C0BC5A7-CFD3-38E8-D2CF-85D0A9C19902}"/>
              </a:ext>
            </a:extLst>
          </p:cNvPr>
          <p:cNvSpPr>
            <a:spLocks noGrp="1"/>
          </p:cNvSpPr>
          <p:nvPr>
            <p:ph type="sldNum" sz="quarter" idx="5"/>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1720588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CF78D-A507-63AC-6AC7-C07AD859E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BAFE5-7C6E-A97E-F5DF-EA225ADD8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8745B-AEA0-607E-A874-F74BE093C303}"/>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32565C48-3E6A-E997-DD72-DB6AF262D21D}"/>
              </a:ext>
            </a:extLst>
          </p:cNvPr>
          <p:cNvSpPr>
            <a:spLocks noGrp="1"/>
          </p:cNvSpPr>
          <p:nvPr>
            <p:ph type="sldNum" sz="quarter" idx="5"/>
          </p:nvPr>
        </p:nvSpPr>
        <p:spPr/>
        <p:txBody>
          <a:bodyPr/>
          <a:lstStyle/>
          <a:p>
            <a:fld id="{32741323-3582-4FF2-A96E-F4774A7DFFBF}" type="slidenum">
              <a:rPr lang="en-US" smtClean="0"/>
              <a:t>16</a:t>
            </a:fld>
            <a:endParaRPr lang="en-US" dirty="0"/>
          </a:p>
        </p:txBody>
      </p:sp>
    </p:spTree>
    <p:extLst>
      <p:ext uri="{BB962C8B-B14F-4D97-AF65-F5344CB8AC3E}">
        <p14:creationId xmlns:p14="http://schemas.microsoft.com/office/powerpoint/2010/main" val="1218094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C17DF-69DC-512F-DA6C-B140951B8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D8711-F3C4-1BDB-20ED-A80BF2B4A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AA23D-0043-803C-AE2C-F80DE50F403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EC495029-EBB4-F01F-9D07-0FF6F3CBBCBF}"/>
              </a:ext>
            </a:extLst>
          </p:cNvPr>
          <p:cNvSpPr>
            <a:spLocks noGrp="1"/>
          </p:cNvSpPr>
          <p:nvPr>
            <p:ph type="sldNum" sz="quarter" idx="5"/>
          </p:nvPr>
        </p:nvSpPr>
        <p:spPr/>
        <p:txBody>
          <a:bodyPr/>
          <a:lstStyle/>
          <a:p>
            <a:fld id="{32741323-3582-4FF2-A96E-F4774A7DFFBF}" type="slidenum">
              <a:rPr lang="en-US" smtClean="0"/>
              <a:t>17</a:t>
            </a:fld>
            <a:endParaRPr lang="en-US" dirty="0"/>
          </a:p>
        </p:txBody>
      </p:sp>
    </p:spTree>
    <p:extLst>
      <p:ext uri="{BB962C8B-B14F-4D97-AF65-F5344CB8AC3E}">
        <p14:creationId xmlns:p14="http://schemas.microsoft.com/office/powerpoint/2010/main" val="3346912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0E408-F88C-86D4-31B9-025CEEE27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C2FA2-901F-D899-3A32-DEE5AA329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1EDE0-B3C2-EF00-00FB-7E8A57EDA2D9}"/>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459102A4-EEB9-8944-4307-6EEDACA8C2E0}"/>
              </a:ext>
            </a:extLst>
          </p:cNvPr>
          <p:cNvSpPr>
            <a:spLocks noGrp="1"/>
          </p:cNvSpPr>
          <p:nvPr>
            <p:ph type="sldNum" sz="quarter" idx="5"/>
          </p:nvPr>
        </p:nvSpPr>
        <p:spPr/>
        <p:txBody>
          <a:bodyPr/>
          <a:lstStyle/>
          <a:p>
            <a:fld id="{32741323-3582-4FF2-A96E-F4774A7DFFBF}" type="slidenum">
              <a:rPr lang="en-US" smtClean="0"/>
              <a:t>18</a:t>
            </a:fld>
            <a:endParaRPr lang="en-US" dirty="0"/>
          </a:p>
        </p:txBody>
      </p:sp>
    </p:spTree>
    <p:extLst>
      <p:ext uri="{BB962C8B-B14F-4D97-AF65-F5344CB8AC3E}">
        <p14:creationId xmlns:p14="http://schemas.microsoft.com/office/powerpoint/2010/main" val="2404949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945C9-8690-03F9-E969-FAF1CAA14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458D4-B300-6174-1C40-E67B6B1D8E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55278-F75C-540E-9030-5FD65498B3B0}"/>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E9434B47-5221-B740-5257-554419135FE5}"/>
              </a:ext>
            </a:extLst>
          </p:cNvPr>
          <p:cNvSpPr>
            <a:spLocks noGrp="1"/>
          </p:cNvSpPr>
          <p:nvPr>
            <p:ph type="sldNum" sz="quarter" idx="5"/>
          </p:nvPr>
        </p:nvSpPr>
        <p:spPr/>
        <p:txBody>
          <a:bodyPr/>
          <a:lstStyle/>
          <a:p>
            <a:fld id="{F9F08466-AEA7-4FC0-9459-6A32F61DA297}" type="slidenum">
              <a:rPr lang="en-US" smtClean="0"/>
              <a:pPr/>
              <a:t>19</a:t>
            </a:fld>
            <a:endParaRPr lang="en-US" dirty="0"/>
          </a:p>
        </p:txBody>
      </p:sp>
    </p:spTree>
    <p:extLst>
      <p:ext uri="{BB962C8B-B14F-4D97-AF65-F5344CB8AC3E}">
        <p14:creationId xmlns:p14="http://schemas.microsoft.com/office/powerpoint/2010/main" val="979263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F14A-48AE-8FF9-DA7D-BE37EA29A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F4DE7-EF5C-52DB-A53F-53768FF798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7493E0-6B3C-1210-F4FB-13BF489D6FD0}"/>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A8BA2FD6-2FA8-B322-6CB4-35FCD5D4DCF9}"/>
              </a:ext>
            </a:extLst>
          </p:cNvPr>
          <p:cNvSpPr>
            <a:spLocks noGrp="1"/>
          </p:cNvSpPr>
          <p:nvPr>
            <p:ph type="sldNum" sz="quarter" idx="5"/>
          </p:nvPr>
        </p:nvSpPr>
        <p:spPr/>
        <p:txBody>
          <a:bodyPr/>
          <a:lstStyle/>
          <a:p>
            <a:fld id="{32741323-3582-4FF2-A96E-F4774A7DFFBF}" type="slidenum">
              <a:rPr lang="en-US" smtClean="0"/>
              <a:t>20</a:t>
            </a:fld>
            <a:endParaRPr lang="en-US" dirty="0"/>
          </a:p>
        </p:txBody>
      </p:sp>
    </p:spTree>
    <p:extLst>
      <p:ext uri="{BB962C8B-B14F-4D97-AF65-F5344CB8AC3E}">
        <p14:creationId xmlns:p14="http://schemas.microsoft.com/office/powerpoint/2010/main" val="242502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F4D85-2630-7F2B-1159-D56ED27E6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16733-A00D-A097-07F7-499E85853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78E50-C904-ED5C-9BA2-2DF54B8B0E1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CE63DC9D-3CBB-B17D-DB4B-C97CEEC96966}"/>
              </a:ext>
            </a:extLst>
          </p:cNvPr>
          <p:cNvSpPr>
            <a:spLocks noGrp="1"/>
          </p:cNvSpPr>
          <p:nvPr>
            <p:ph type="sldNum" sz="quarter" idx="5"/>
          </p:nvPr>
        </p:nvSpPr>
        <p:spPr/>
        <p:txBody>
          <a:bodyPr/>
          <a:lstStyle/>
          <a:p>
            <a:fld id="{32741323-3582-4FF2-A96E-F4774A7DFFBF}" type="slidenum">
              <a:rPr lang="en-US" smtClean="0"/>
              <a:t>21</a:t>
            </a:fld>
            <a:endParaRPr lang="en-US" dirty="0"/>
          </a:p>
        </p:txBody>
      </p:sp>
    </p:spTree>
    <p:extLst>
      <p:ext uri="{BB962C8B-B14F-4D97-AF65-F5344CB8AC3E}">
        <p14:creationId xmlns:p14="http://schemas.microsoft.com/office/powerpoint/2010/main" val="4000060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F579B-95D5-AFEA-E980-516BDA343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D314D-23EA-76A8-7AF4-C6D760E4AE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EB11C-D1ED-B49C-FEEC-989DAA3F70FB}"/>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D505534B-0D16-9E61-8329-BA9A1BDBF710}"/>
              </a:ext>
            </a:extLst>
          </p:cNvPr>
          <p:cNvSpPr>
            <a:spLocks noGrp="1"/>
          </p:cNvSpPr>
          <p:nvPr>
            <p:ph type="sldNum" sz="quarter" idx="5"/>
          </p:nvPr>
        </p:nvSpPr>
        <p:spPr/>
        <p:txBody>
          <a:bodyPr/>
          <a:lstStyle/>
          <a:p>
            <a:fld id="{32741323-3582-4FF2-A96E-F4774A7DFFBF}" type="slidenum">
              <a:rPr lang="en-US" smtClean="0"/>
              <a:t>22</a:t>
            </a:fld>
            <a:endParaRPr lang="en-US" dirty="0"/>
          </a:p>
        </p:txBody>
      </p:sp>
    </p:spTree>
    <p:extLst>
      <p:ext uri="{BB962C8B-B14F-4D97-AF65-F5344CB8AC3E}">
        <p14:creationId xmlns:p14="http://schemas.microsoft.com/office/powerpoint/2010/main" val="3294215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DD7E0-E5D5-847C-CBEF-3472E889D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0D69A-CE18-CC91-FE5B-3714DA57E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1409C-23A4-5244-AB03-D4BB57A42AF8}"/>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14660EEA-B232-734B-4CC5-C0A492770C7E}"/>
              </a:ext>
            </a:extLst>
          </p:cNvPr>
          <p:cNvSpPr>
            <a:spLocks noGrp="1"/>
          </p:cNvSpPr>
          <p:nvPr>
            <p:ph type="sldNum" sz="quarter" idx="5"/>
          </p:nvPr>
        </p:nvSpPr>
        <p:spPr/>
        <p:txBody>
          <a:bodyPr/>
          <a:lstStyle/>
          <a:p>
            <a:fld id="{32741323-3582-4FF2-A96E-F4774A7DFFBF}" type="slidenum">
              <a:rPr lang="en-US" smtClean="0"/>
              <a:t>23</a:t>
            </a:fld>
            <a:endParaRPr lang="en-US" dirty="0"/>
          </a:p>
        </p:txBody>
      </p:sp>
    </p:spTree>
    <p:extLst>
      <p:ext uri="{BB962C8B-B14F-4D97-AF65-F5344CB8AC3E}">
        <p14:creationId xmlns:p14="http://schemas.microsoft.com/office/powerpoint/2010/main" val="2991814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2B855-0416-860C-4357-05A9E8429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8DA80-93C1-6B8E-658F-CFBF73E5A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918F9-230D-386D-2FA3-30B55AD413EA}"/>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a:extLst>
              <a:ext uri="{FF2B5EF4-FFF2-40B4-BE49-F238E27FC236}">
                <a16:creationId xmlns:a16="http://schemas.microsoft.com/office/drawing/2014/main" id="{8C4C6732-215B-3F15-5185-67DB3AE7EE63}"/>
              </a:ext>
            </a:extLst>
          </p:cNvPr>
          <p:cNvSpPr>
            <a:spLocks noGrp="1"/>
          </p:cNvSpPr>
          <p:nvPr>
            <p:ph type="sldNum" sz="quarter" idx="5"/>
          </p:nvPr>
        </p:nvSpPr>
        <p:spPr/>
        <p:txBody>
          <a:bodyPr/>
          <a:lstStyle/>
          <a:p>
            <a:fld id="{32741323-3582-4FF2-A96E-F4774A7DFFBF}" type="slidenum">
              <a:rPr lang="en-US" smtClean="0"/>
              <a:t>24</a:t>
            </a:fld>
            <a:endParaRPr lang="en-US" dirty="0"/>
          </a:p>
        </p:txBody>
      </p:sp>
    </p:spTree>
    <p:extLst>
      <p:ext uri="{BB962C8B-B14F-4D97-AF65-F5344CB8AC3E}">
        <p14:creationId xmlns:p14="http://schemas.microsoft.com/office/powerpoint/2010/main" val="18638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FE92B-4A06-9FF4-82C9-383A54431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BF313-86CF-BB40-8849-4617CC55B6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5C894-6EBF-779C-3A9B-7C4EFD06015A}"/>
              </a:ext>
            </a:extLst>
          </p:cNvPr>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NeueHaasGroteskText Std" panose="020B0504020202020204" pitchFamily="34" charset="0"/>
                <a:ea typeface="+mn-ea"/>
                <a:cs typeface="+mn-cs"/>
              </a:rPr>
              <a:t>Begs the question – what next?  Still looking at the impacts and ways these may be quantified.  What’s a reasonable cut-off time for this metric. If CAC members have specific studies they know about, please let us know. </a:t>
            </a:r>
          </a:p>
        </p:txBody>
      </p:sp>
      <p:sp>
        <p:nvSpPr>
          <p:cNvPr id="4" name="Slide Number Placeholder 3">
            <a:extLst>
              <a:ext uri="{FF2B5EF4-FFF2-40B4-BE49-F238E27FC236}">
                <a16:creationId xmlns:a16="http://schemas.microsoft.com/office/drawing/2014/main" id="{B3FF50C1-ECF1-66E6-EDA1-098D949AD869}"/>
              </a:ext>
            </a:extLst>
          </p:cNvPr>
          <p:cNvSpPr>
            <a:spLocks noGrp="1"/>
          </p:cNvSpPr>
          <p:nvPr>
            <p:ph type="sldNum" sz="quarter" idx="5"/>
          </p:nvPr>
        </p:nvSpPr>
        <p:spPr/>
        <p:txBody>
          <a:bodyPr/>
          <a:lstStyle/>
          <a:p>
            <a:fld id="{32741323-3582-4FF2-A96E-F4774A7DFFBF}" type="slidenum">
              <a:rPr lang="en-US" smtClean="0"/>
              <a:t>25</a:t>
            </a:fld>
            <a:endParaRPr lang="en-US" dirty="0"/>
          </a:p>
        </p:txBody>
      </p:sp>
    </p:spTree>
    <p:extLst>
      <p:ext uri="{BB962C8B-B14F-4D97-AF65-F5344CB8AC3E}">
        <p14:creationId xmlns:p14="http://schemas.microsoft.com/office/powerpoint/2010/main" val="581731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9B5CB-00FE-8971-0601-78FB3FA4F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165FB-15A1-C0AA-4467-2C536BCBC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5E506-C22F-670C-5465-524159E815B6}"/>
              </a:ext>
            </a:extLst>
          </p:cNvPr>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NeueHaasGroteskText Std" panose="020B0504020202020204" pitchFamily="34" charset="0"/>
                <a:ea typeface="+mn-ea"/>
                <a:cs typeface="+mn-cs"/>
              </a:rPr>
              <a:t>Caution about how to do economic/jobs in a BCA … </a:t>
            </a:r>
            <a:r>
              <a:rPr lang="en-US" sz="1200" kern="1200" dirty="0" err="1">
                <a:solidFill>
                  <a:schemeClr val="tx1"/>
                </a:solidFill>
                <a:effectLst/>
                <a:latin typeface="NeueHaasGroteskText Std" panose="020B0504020202020204" pitchFamily="34" charset="0"/>
                <a:ea typeface="+mn-ea"/>
                <a:cs typeface="+mn-cs"/>
              </a:rPr>
              <a:t>nspm</a:t>
            </a:r>
            <a:r>
              <a:rPr lang="en-US" sz="1200" kern="1200" dirty="0">
                <a:solidFill>
                  <a:schemeClr val="tx1"/>
                </a:solidFill>
                <a:effectLst/>
                <a:latin typeface="NeueHaasGroteskText Std" panose="020B0504020202020204" pitchFamily="34" charset="0"/>
                <a:ea typeface="+mn-ea"/>
                <a:cs typeface="+mn-cs"/>
              </a:rPr>
              <a:t> says that it may be best to do separately; however, we are suggesting … </a:t>
            </a:r>
          </a:p>
        </p:txBody>
      </p:sp>
      <p:sp>
        <p:nvSpPr>
          <p:cNvPr id="4" name="Slide Number Placeholder 3">
            <a:extLst>
              <a:ext uri="{FF2B5EF4-FFF2-40B4-BE49-F238E27FC236}">
                <a16:creationId xmlns:a16="http://schemas.microsoft.com/office/drawing/2014/main" id="{83A6E42E-53E6-F774-B3CB-FF1CAA55DF01}"/>
              </a:ext>
            </a:extLst>
          </p:cNvPr>
          <p:cNvSpPr>
            <a:spLocks noGrp="1"/>
          </p:cNvSpPr>
          <p:nvPr>
            <p:ph type="sldNum" sz="quarter" idx="5"/>
          </p:nvPr>
        </p:nvSpPr>
        <p:spPr/>
        <p:txBody>
          <a:bodyPr/>
          <a:lstStyle/>
          <a:p>
            <a:fld id="{32741323-3582-4FF2-A96E-F4774A7DFFBF}" type="slidenum">
              <a:rPr lang="en-US" smtClean="0"/>
              <a:t>26</a:t>
            </a:fld>
            <a:endParaRPr lang="en-US" dirty="0"/>
          </a:p>
        </p:txBody>
      </p:sp>
    </p:spTree>
    <p:extLst>
      <p:ext uri="{BB962C8B-B14F-4D97-AF65-F5344CB8AC3E}">
        <p14:creationId xmlns:p14="http://schemas.microsoft.com/office/powerpoint/2010/main" val="4188455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CB767-8B7A-DE7B-DD7A-E52529292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951D7-50B2-A5ED-0AC7-C9E40946AE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AF8B7-C878-7893-37D1-11DF501CC58D}"/>
              </a:ext>
            </a:extLst>
          </p:cNvPr>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NeueHaasGroteskText Std" panose="020B0504020202020204" pitchFamily="34" charset="0"/>
                <a:ea typeface="+mn-ea"/>
                <a:cs typeface="+mn-cs"/>
              </a:rPr>
              <a:t>Look at transmission avoided costs.  </a:t>
            </a:r>
          </a:p>
        </p:txBody>
      </p:sp>
      <p:sp>
        <p:nvSpPr>
          <p:cNvPr id="4" name="Slide Number Placeholder 3">
            <a:extLst>
              <a:ext uri="{FF2B5EF4-FFF2-40B4-BE49-F238E27FC236}">
                <a16:creationId xmlns:a16="http://schemas.microsoft.com/office/drawing/2014/main" id="{C4A57E45-F07C-0DB0-6E2E-085E6F960A68}"/>
              </a:ext>
            </a:extLst>
          </p:cNvPr>
          <p:cNvSpPr>
            <a:spLocks noGrp="1"/>
          </p:cNvSpPr>
          <p:nvPr>
            <p:ph type="sldNum" sz="quarter" idx="5"/>
          </p:nvPr>
        </p:nvSpPr>
        <p:spPr/>
        <p:txBody>
          <a:bodyPr/>
          <a:lstStyle/>
          <a:p>
            <a:fld id="{32741323-3582-4FF2-A96E-F4774A7DFFBF}" type="slidenum">
              <a:rPr lang="en-US" smtClean="0"/>
              <a:t>27</a:t>
            </a:fld>
            <a:endParaRPr lang="en-US" dirty="0"/>
          </a:p>
        </p:txBody>
      </p:sp>
    </p:spTree>
    <p:extLst>
      <p:ext uri="{BB962C8B-B14F-4D97-AF65-F5344CB8AC3E}">
        <p14:creationId xmlns:p14="http://schemas.microsoft.com/office/powerpoint/2010/main" val="3592075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28</a:t>
            </a:fld>
            <a:endParaRPr lang="en-US" dirty="0"/>
          </a:p>
        </p:txBody>
      </p:sp>
    </p:spTree>
    <p:extLst>
      <p:ext uri="{BB962C8B-B14F-4D97-AF65-F5344CB8AC3E}">
        <p14:creationId xmlns:p14="http://schemas.microsoft.com/office/powerpoint/2010/main" val="28800643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29</a:t>
            </a:fld>
            <a:endParaRPr lang="en-US" dirty="0"/>
          </a:p>
        </p:txBody>
      </p:sp>
    </p:spTree>
    <p:extLst>
      <p:ext uri="{BB962C8B-B14F-4D97-AF65-F5344CB8AC3E}">
        <p14:creationId xmlns:p14="http://schemas.microsoft.com/office/powerpoint/2010/main" val="5000805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44E6-04B1-277E-5E5D-4DBDF95F6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9D65B-2F53-A11D-BF2E-5DDADE095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5BAB1-C103-EA45-728A-607FAF0ADF00}"/>
              </a:ext>
            </a:extLst>
          </p:cNvPr>
          <p:cNvSpPr>
            <a:spLocks noGrp="1"/>
          </p:cNvSpPr>
          <p:nvPr>
            <p:ph type="body" idx="1"/>
          </p:nvPr>
        </p:nvSpPr>
        <p:spPr/>
        <p:txBody>
          <a:bodyPr/>
          <a:lstStyle/>
          <a:p>
            <a:pPr marL="0" indent="0">
              <a:buFont typeface="Arial" panose="020B0604020202020204" pitchFamily="34" charset="0"/>
              <a:buNone/>
            </a:pPr>
            <a:r>
              <a:rPr lang="en-US" dirty="0"/>
              <a:t>Add a slide after this.</a:t>
            </a:r>
          </a:p>
        </p:txBody>
      </p:sp>
      <p:sp>
        <p:nvSpPr>
          <p:cNvPr id="4" name="Slide Number Placeholder 3">
            <a:extLst>
              <a:ext uri="{FF2B5EF4-FFF2-40B4-BE49-F238E27FC236}">
                <a16:creationId xmlns:a16="http://schemas.microsoft.com/office/drawing/2014/main" id="{3BA3DB56-6831-CAF0-930C-04D5D822F183}"/>
              </a:ext>
            </a:extLst>
          </p:cNvPr>
          <p:cNvSpPr>
            <a:spLocks noGrp="1"/>
          </p:cNvSpPr>
          <p:nvPr>
            <p:ph type="sldNum" sz="quarter" idx="5"/>
          </p:nvPr>
        </p:nvSpPr>
        <p:spPr/>
        <p:txBody>
          <a:bodyPr/>
          <a:lstStyle/>
          <a:p>
            <a:fld id="{F9F08466-AEA7-4FC0-9459-6A32F61DA297}" type="slidenum">
              <a:rPr lang="en-US" smtClean="0"/>
              <a:pPr/>
              <a:t>30</a:t>
            </a:fld>
            <a:endParaRPr lang="en-US" dirty="0"/>
          </a:p>
        </p:txBody>
      </p:sp>
    </p:spTree>
    <p:extLst>
      <p:ext uri="{BB962C8B-B14F-4D97-AF65-F5344CB8AC3E}">
        <p14:creationId xmlns:p14="http://schemas.microsoft.com/office/powerpoint/2010/main" val="2704534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D98C-B606-6F60-BE8F-46BE978F7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CC62D-E734-EF91-30BE-110038F91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54F96-AA4B-EA3D-73A9-1AFCB3E1B8AA}"/>
              </a:ext>
            </a:extLst>
          </p:cNvPr>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NeueHaasGroteskText Std" panose="020B0504020202020204" pitchFamily="34" charset="0"/>
                <a:ea typeface="+mn-ea"/>
                <a:cs typeface="+mn-cs"/>
              </a:rPr>
              <a:t>Look at transmission avoided costs.  </a:t>
            </a:r>
          </a:p>
        </p:txBody>
      </p:sp>
      <p:sp>
        <p:nvSpPr>
          <p:cNvPr id="4" name="Slide Number Placeholder 3">
            <a:extLst>
              <a:ext uri="{FF2B5EF4-FFF2-40B4-BE49-F238E27FC236}">
                <a16:creationId xmlns:a16="http://schemas.microsoft.com/office/drawing/2014/main" id="{2A9954BB-D351-395F-BB05-B79F407A4FD7}"/>
              </a:ext>
            </a:extLst>
          </p:cNvPr>
          <p:cNvSpPr>
            <a:spLocks noGrp="1"/>
          </p:cNvSpPr>
          <p:nvPr>
            <p:ph type="sldNum" sz="quarter" idx="5"/>
          </p:nvPr>
        </p:nvSpPr>
        <p:spPr/>
        <p:txBody>
          <a:bodyPr/>
          <a:lstStyle/>
          <a:p>
            <a:fld id="{32741323-3582-4FF2-A96E-F4774A7DFFBF}" type="slidenum">
              <a:rPr lang="en-US" smtClean="0"/>
              <a:t>31</a:t>
            </a:fld>
            <a:endParaRPr lang="en-US" dirty="0"/>
          </a:p>
        </p:txBody>
      </p:sp>
    </p:spTree>
    <p:extLst>
      <p:ext uri="{BB962C8B-B14F-4D97-AF65-F5344CB8AC3E}">
        <p14:creationId xmlns:p14="http://schemas.microsoft.com/office/powerpoint/2010/main" val="2775799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32</a:t>
            </a:fld>
            <a:endParaRPr lang="en-US" dirty="0"/>
          </a:p>
        </p:txBody>
      </p:sp>
    </p:spTree>
    <p:extLst>
      <p:ext uri="{BB962C8B-B14F-4D97-AF65-F5344CB8AC3E}">
        <p14:creationId xmlns:p14="http://schemas.microsoft.com/office/powerpoint/2010/main" val="766774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1825-EBFC-D701-6F4C-7976A4014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1F05D-D54C-0141-2003-327E1BC7B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B00BF-8A8C-AA0E-C2F9-46BB8057AD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2935DB-2AA3-0A8E-DB36-CC1BFF14E940}"/>
              </a:ext>
            </a:extLst>
          </p:cNvPr>
          <p:cNvSpPr>
            <a:spLocks noGrp="1"/>
          </p:cNvSpPr>
          <p:nvPr>
            <p:ph type="sldNum" sz="quarter" idx="5"/>
          </p:nvPr>
        </p:nvSpPr>
        <p:spPr/>
        <p:txBody>
          <a:bodyPr/>
          <a:lstStyle/>
          <a:p>
            <a:fld id="{F9F08466-AEA7-4FC0-9459-6A32F61DA297}" type="slidenum">
              <a:rPr lang="en-US" smtClean="0"/>
              <a:pPr/>
              <a:t>33</a:t>
            </a:fld>
            <a:endParaRPr lang="en-US" dirty="0"/>
          </a:p>
        </p:txBody>
      </p:sp>
    </p:spTree>
    <p:extLst>
      <p:ext uri="{BB962C8B-B14F-4D97-AF65-F5344CB8AC3E}">
        <p14:creationId xmlns:p14="http://schemas.microsoft.com/office/powerpoint/2010/main" val="3983163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C8E32-9A1A-E3AA-C242-1E7A54E7D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23588-6E98-B709-2FE6-1DF456AC5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5C0C19-3DCE-365C-B600-7A54564338BE}"/>
              </a:ext>
            </a:extLst>
          </p:cNvPr>
          <p:cNvSpPr>
            <a:spLocks noGrp="1"/>
          </p:cNvSpPr>
          <p:nvPr>
            <p:ph type="body" idx="1"/>
          </p:nvPr>
        </p:nvSpPr>
        <p:spPr/>
        <p:txBody>
          <a:bodyPr/>
          <a:lstStyle/>
          <a:p>
            <a:pPr marL="285750" indent="-285750">
              <a:spcBef>
                <a:spcPts val="1000"/>
              </a:spcBef>
              <a:spcAft>
                <a:spcPts val="1000"/>
              </a:spcAft>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736B986-4DBA-CF60-9D8C-F9563D1D2F0E}"/>
              </a:ext>
            </a:extLst>
          </p:cNvPr>
          <p:cNvSpPr>
            <a:spLocks noGrp="1"/>
          </p:cNvSpPr>
          <p:nvPr>
            <p:ph type="sldNum" sz="quarter" idx="5"/>
          </p:nvPr>
        </p:nvSpPr>
        <p:spPr/>
        <p:txBody>
          <a:bodyPr/>
          <a:lstStyle/>
          <a:p>
            <a:fld id="{F9F08466-AEA7-4FC0-9459-6A32F61DA297}" type="slidenum">
              <a:rPr lang="en-US" smtClean="0"/>
              <a:pPr/>
              <a:t>34</a:t>
            </a:fld>
            <a:endParaRPr lang="en-US" dirty="0"/>
          </a:p>
        </p:txBody>
      </p:sp>
    </p:spTree>
    <p:extLst>
      <p:ext uri="{BB962C8B-B14F-4D97-AF65-F5344CB8AC3E}">
        <p14:creationId xmlns:p14="http://schemas.microsoft.com/office/powerpoint/2010/main" val="11949176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698C-973A-EC97-32AF-E6D3ADC86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03070-6CEB-3784-5FD8-E228ED629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8C71A-93A0-F98C-9634-9AA5B65A6D63}"/>
              </a:ext>
            </a:extLst>
          </p:cNvPr>
          <p:cNvSpPr>
            <a:spLocks noGrp="1"/>
          </p:cNvSpPr>
          <p:nvPr>
            <p:ph type="body" idx="1"/>
          </p:nvPr>
        </p:nvSpPr>
        <p:spPr/>
        <p:txBody>
          <a:bodyPr/>
          <a:lstStyle/>
          <a:p>
            <a:pPr marL="285750" indent="-285750">
              <a:spcBef>
                <a:spcPts val="1000"/>
              </a:spcBef>
              <a:spcAft>
                <a:spcPts val="1000"/>
              </a:spcAft>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88CA256-847C-FD81-5D74-61FD09032BED}"/>
              </a:ext>
            </a:extLst>
          </p:cNvPr>
          <p:cNvSpPr>
            <a:spLocks noGrp="1"/>
          </p:cNvSpPr>
          <p:nvPr>
            <p:ph type="sldNum" sz="quarter" idx="5"/>
          </p:nvPr>
        </p:nvSpPr>
        <p:spPr/>
        <p:txBody>
          <a:bodyPr/>
          <a:lstStyle/>
          <a:p>
            <a:fld id="{F9F08466-AEA7-4FC0-9459-6A32F61DA297}" type="slidenum">
              <a:rPr lang="en-US" smtClean="0"/>
              <a:pPr/>
              <a:t>35</a:t>
            </a:fld>
            <a:endParaRPr lang="en-US" dirty="0"/>
          </a:p>
        </p:txBody>
      </p:sp>
    </p:spTree>
    <p:extLst>
      <p:ext uri="{BB962C8B-B14F-4D97-AF65-F5344CB8AC3E}">
        <p14:creationId xmlns:p14="http://schemas.microsoft.com/office/powerpoint/2010/main" val="18810809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E48B2-4C5B-9FBB-EF65-E7941E343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27264-F2C3-A7D6-C8BF-3FC0046F37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BD2D4-793D-2606-D525-EFD8C5BEDB70}"/>
              </a:ext>
            </a:extLst>
          </p:cNvPr>
          <p:cNvSpPr>
            <a:spLocks noGrp="1"/>
          </p:cNvSpPr>
          <p:nvPr>
            <p:ph type="body" idx="1"/>
          </p:nvPr>
        </p:nvSpPr>
        <p:spPr/>
        <p:txBody>
          <a:bodyPr/>
          <a:lstStyle/>
          <a:p>
            <a:pPr marL="285750" indent="-285750">
              <a:spcBef>
                <a:spcPts val="1000"/>
              </a:spcBef>
              <a:spcAft>
                <a:spcPts val="1000"/>
              </a:spcAft>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DD72659-2BF3-BFF7-E4B4-019DF6993981}"/>
              </a:ext>
            </a:extLst>
          </p:cNvPr>
          <p:cNvSpPr>
            <a:spLocks noGrp="1"/>
          </p:cNvSpPr>
          <p:nvPr>
            <p:ph type="sldNum" sz="quarter" idx="5"/>
          </p:nvPr>
        </p:nvSpPr>
        <p:spPr/>
        <p:txBody>
          <a:bodyPr/>
          <a:lstStyle/>
          <a:p>
            <a:fld id="{F9F08466-AEA7-4FC0-9459-6A32F61DA297}" type="slidenum">
              <a:rPr lang="en-US" smtClean="0"/>
              <a:pPr/>
              <a:t>36</a:t>
            </a:fld>
            <a:endParaRPr lang="en-US" dirty="0"/>
          </a:p>
        </p:txBody>
      </p:sp>
    </p:spTree>
    <p:extLst>
      <p:ext uri="{BB962C8B-B14F-4D97-AF65-F5344CB8AC3E}">
        <p14:creationId xmlns:p14="http://schemas.microsoft.com/office/powerpoint/2010/main" val="4349670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37</a:t>
            </a:fld>
            <a:endParaRPr lang="en-US" dirty="0"/>
          </a:p>
        </p:txBody>
      </p:sp>
    </p:spTree>
    <p:extLst>
      <p:ext uri="{BB962C8B-B14F-4D97-AF65-F5344CB8AC3E}">
        <p14:creationId xmlns:p14="http://schemas.microsoft.com/office/powerpoint/2010/main" val="2746586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bwMode="auto">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bwMode="black"/>
        <p:txBody>
          <a:bodyPr/>
          <a:lstStyle/>
          <a:p>
            <a:r>
              <a:rPr lang="en-US" dirty="0"/>
              <a:t>2/10/25</a:t>
            </a:r>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bwMode="black"/>
        <p:txBody>
          <a:bodyPr/>
          <a:lstStyle/>
          <a:p>
            <a:r>
              <a:rPr lang="en-US" dirty="0"/>
              <a:t>2/10/25</a:t>
            </a:r>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400">
                <a:solidFill>
                  <a:schemeClr val="tx2"/>
                </a:solidFill>
              </a:defRPr>
            </a:lvl1pPr>
          </a:lstStyle>
          <a:p>
            <a:r>
              <a:rPr lang="en-US" dirty="0"/>
              <a:t>mn.gov/commerce</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087526" y="1055204"/>
            <a:ext cx="6396957" cy="2109940"/>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57806" y="5878286"/>
            <a:ext cx="3774305" cy="541749"/>
          </a:xfrm>
          <a:prstGeom prst="rect">
            <a:avLst/>
          </a:prstGeom>
        </p:spPr>
      </p:pic>
      <p:sp>
        <p:nvSpPr>
          <p:cNvPr id="9" name="Footer Placeholder 4"/>
          <p:cNvSpPr>
            <a:spLocks noGrp="1"/>
          </p:cNvSpPr>
          <p:nvPr>
            <p:ph type="ftr" sz="quarter" idx="3"/>
          </p:nvPr>
        </p:nvSpPr>
        <p:spPr bwMode="black">
          <a:xfrm>
            <a:off x="6253560" y="6138332"/>
            <a:ext cx="5587647" cy="365125"/>
          </a:xfrm>
          <a:prstGeom prst="rect">
            <a:avLst/>
          </a:prstGeom>
        </p:spPr>
        <p:txBody>
          <a:bodyPr anchor="b"/>
          <a:lstStyle>
            <a:lvl1pPr algn="r">
              <a:defRPr sz="1200">
                <a:solidFill>
                  <a:schemeClr val="tx2"/>
                </a:solidFill>
              </a:defRPr>
            </a:lvl1pPr>
          </a:lstStyle>
          <a:p>
            <a:r>
              <a:rPr lang="en-US" dirty="0"/>
              <a:t>mn.gov/commerce</a:t>
            </a:r>
          </a:p>
        </p:txBody>
      </p:sp>
      <p:sp>
        <p:nvSpPr>
          <p:cNvPr id="6" name="Picture Placeholder 5"/>
          <p:cNvSpPr>
            <a:spLocks noGrp="1"/>
          </p:cNvSpPr>
          <p:nvPr>
            <p:ph type="pic" sz="quarter" idx="17"/>
          </p:nvPr>
        </p:nvSpPr>
        <p:spPr bwMode="gray">
          <a:xfrm>
            <a:off x="0" y="0"/>
            <a:ext cx="12192000" cy="3380732"/>
          </a:xfrm>
        </p:spPr>
        <p:txBody>
          <a:bodyPr/>
          <a:lstStyle/>
          <a:p>
            <a:r>
              <a:rPr lang="en-US" dirty="0"/>
              <a:t>Click icon to add picture</a:t>
            </a:r>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bwMode="gray">
          <a:xfrm>
            <a:off x="838200" y="1335088"/>
            <a:ext cx="10515600" cy="4841875"/>
          </a:xfrm>
        </p:spPr>
        <p:txBody>
          <a:bodyPr/>
          <a:lstStyle/>
          <a:p>
            <a:r>
              <a:rPr lang="en-US" dirty="0"/>
              <a:t>Click icon to add table</a:t>
            </a:r>
          </a:p>
        </p:txBody>
      </p:sp>
      <p:sp>
        <p:nvSpPr>
          <p:cNvPr id="4" name="Date Placeholder 3"/>
          <p:cNvSpPr>
            <a:spLocks noGrp="1"/>
          </p:cNvSpPr>
          <p:nvPr>
            <p:ph type="dt" sz="half" idx="10"/>
          </p:nvPr>
        </p:nvSpPr>
        <p:spPr bwMode="black"/>
        <p:txBody>
          <a:bodyPr/>
          <a:lstStyle/>
          <a:p>
            <a:r>
              <a:rPr lang="en-US" dirty="0"/>
              <a:t>2/10/25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bwMode="gray">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bwMode="black"/>
        <p:txBody>
          <a:bodyPr/>
          <a:lstStyle/>
          <a:p>
            <a:r>
              <a:rPr lang="en-US" dirty="0"/>
              <a:t>2/10/25</a:t>
            </a:r>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82463" y="211882"/>
            <a:ext cx="3234329" cy="1320134"/>
          </a:xfrm>
          <a:prstGeom prst="rect">
            <a:avLst/>
          </a:prstGeom>
        </p:spPr>
      </p:pic>
    </p:spTree>
    <p:extLst>
      <p:ext uri="{BB962C8B-B14F-4D97-AF65-F5344CB8AC3E}">
        <p14:creationId xmlns:p14="http://schemas.microsoft.com/office/powerpoint/2010/main" val="208225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bwMode="black"/>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bwMode="black"/>
        <p:txBody>
          <a:bodyPr/>
          <a:lstStyle/>
          <a:p>
            <a:r>
              <a:rPr lang="en-US" dirty="0"/>
              <a:t>2/10/25</a:t>
            </a:r>
          </a:p>
        </p:txBody>
      </p:sp>
      <p:sp>
        <p:nvSpPr>
          <p:cNvPr id="1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bwMode="black"/>
        <p:txBody>
          <a:bodyPr/>
          <a:lstStyle/>
          <a:p>
            <a:r>
              <a:rPr lang="en-US" dirty="0"/>
              <a:t>2/10/25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7"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0" name="Rectangle 9"/>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bwMode="auto">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bwMode="black"/>
        <p:txBody>
          <a:bodyPr/>
          <a:lstStyle/>
          <a:p>
            <a:r>
              <a:rPr lang="en-US" dirty="0"/>
              <a:t>2/10/25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bwMode="black"/>
        <p:txBody>
          <a:bodyPr/>
          <a:lstStyle/>
          <a:p>
            <a:r>
              <a:rPr lang="en-US" dirty="0"/>
              <a:t>2/10/25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7"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0"/>
            <a:ext cx="12192000" cy="1219198"/>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6233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9488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bwMode="black">
          <a:xfrm>
            <a:off x="838200" y="6356350"/>
            <a:ext cx="1358590" cy="365125"/>
          </a:xfrm>
        </p:spPr>
        <p:txBody>
          <a:bodyPr/>
          <a:lstStyle/>
          <a:p>
            <a:r>
              <a:rPr lang="en-US" dirty="0"/>
              <a:t>2/10/25</a:t>
            </a:r>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E15A7787-BC0B-4CAC-BB66-CD01848C33DB}" type="datetime1">
              <a:rPr lang="en-US" smtClean="0"/>
              <a:t>2/5/25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460BA79C-816E-4A10-AE4E-1BA3E3CA4CEA}" type="datetime1">
              <a:rPr lang="en-US" smtClean="0"/>
              <a:t>2/5/25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r>
              <a:rPr lang="en-US" dirty="0"/>
              <a:t>2/10/25</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4E31F202-9ACB-44E5-A495-6F897DA01589}" type="datetime1">
              <a:rPr lang="en-US" smtClean="0"/>
              <a:t>2/5/25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34803381-215B-4CA1-90FB-8D5A6533605F}" type="datetime1">
              <a:rPr lang="en-US" smtClean="0"/>
              <a:t>2/5/25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bwMode="black">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bwMode="gray">
          <a:xfrm>
            <a:off x="7653566" y="1364826"/>
            <a:ext cx="4538434" cy="4538434"/>
          </a:xfrm>
        </p:spPr>
        <p:txBody>
          <a:bodyPr/>
          <a:lstStyle>
            <a:lvl1pPr>
              <a:buClr>
                <a:schemeClr val="tx1"/>
              </a:buClr>
              <a:defRPr>
                <a:solidFill>
                  <a:schemeClr val="tx1"/>
                </a:solidFill>
              </a:defRPr>
            </a:lvl1pPr>
          </a:lstStyle>
          <a:p>
            <a:r>
              <a:rPr lang="en-US" dirty="0"/>
              <a:t>Click icon to add picture</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18826E23-EEBF-46D8-98CE-A963E5FC9C1F}" type="datetime1">
              <a:rPr lang="en-US" smtClean="0"/>
              <a:t>2/5/25</a:t>
            </a:fld>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bwMode="gray">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bwMode="gray">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bwMode="gray">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FDD96C2A-6597-43B1-8A58-85BFA8A21BD1}" type="datetime1">
              <a:rPr lang="en-US" smtClean="0"/>
              <a:t>2/5/25</a:t>
            </a:fld>
            <a:endParaRPr lang="en-US" dirty="0"/>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bwMode="gray">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bwMode="gray">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bwMode="gray">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4276C2B7-5BA8-4251-B879-F6E1F7E767B7}" type="datetime1">
              <a:rPr lang="en-US" smtClean="0"/>
              <a:t>2/5/25</a:t>
            </a:fld>
            <a:endParaRPr lang="en-US" dirty="0"/>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bg bwMode="gray">
      <p:bgRef idx="1001">
        <a:schemeClr val="bg1"/>
      </p:bgRef>
    </p:bg>
    <p:spTree>
      <p:nvGrpSpPr>
        <p:cNvPr id="1" name=""/>
        <p:cNvGrpSpPr/>
        <p:nvPr/>
      </p:nvGrpSpPr>
      <p:grpSpPr>
        <a:xfrm>
          <a:off x="0" y="0"/>
          <a:ext cx="0" cy="0"/>
          <a:chOff x="0" y="0"/>
          <a:chExt cx="0" cy="0"/>
        </a:xfrm>
      </p:grpSpPr>
      <p:sp>
        <p:nvSpPr>
          <p:cNvPr id="16"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9" name="Rectangle 1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0C407730-C006-473C-AC16-CA48BD326481}" type="datetime1">
              <a:rPr lang="en-US" smtClean="0"/>
              <a:t>2/5/25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3"/>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bwMode="gray">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bwMode="black">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bwMode="gray">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E31C9879-819E-46F8-9C66-E2DD2E7DC356}" type="datetime1">
              <a:rPr lang="en-US" smtClean="0"/>
              <a:t>2/5/25</a:t>
            </a:fld>
            <a:endParaRPr lang="en-US" dirty="0"/>
          </a:p>
        </p:txBody>
      </p:sp>
      <p:sp>
        <p:nvSpPr>
          <p:cNvPr id="2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bwMode="black"/>
        <p:txBody>
          <a:bodyPr/>
          <a:lstStyle/>
          <a:p>
            <a:fld id="{E05E7C41-3F6C-431C-B75A-82C744D1FDCC}" type="datetime1">
              <a:rPr lang="en-US" smtClean="0"/>
              <a:t>2/5/25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auto">
          <a:xfrm>
            <a:off x="0" y="-20425"/>
            <a:ext cx="12192000" cy="1236448"/>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fld id="{2E8703DE-DB3B-4B5C-A0E7-5953C91E1516}" type="datetime1">
              <a:rPr lang="en-US" smtClean="0"/>
              <a:t>2/5/25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dirty="0"/>
              <a:t>Click to edit title</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Picture Placeholder 2"/>
          <p:cNvSpPr>
            <a:spLocks noGrp="1"/>
          </p:cNvSpPr>
          <p:nvPr>
            <p:ph type="pic" sz="quarter" idx="13" hasCustomPrompt="1"/>
          </p:nvPr>
        </p:nvSpPr>
        <p:spPr bwMode="gray">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bwMode="black">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bwMode="black">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bwMode="black"/>
        <p:txBody>
          <a:bodyPr/>
          <a:lstStyle/>
          <a:p>
            <a:fld id="{73F80013-6589-4390-A80E-C0C64632FA5B}" type="datetime1">
              <a:rPr lang="en-US" smtClean="0"/>
              <a:t>2/5/25</a:t>
            </a:fld>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8"/>
          </a:xfrm>
        </p:spPr>
        <p:txBody>
          <a:bodyPr/>
          <a:lstStyle/>
          <a:p>
            <a:r>
              <a:rPr lang="en-US" dirty="0"/>
              <a:t>Click icon to add picture</a:t>
            </a:r>
          </a:p>
        </p:txBody>
      </p:sp>
      <p:sp>
        <p:nvSpPr>
          <p:cNvPr id="9" name="Title 1"/>
          <p:cNvSpPr>
            <a:spLocks noGrp="1"/>
          </p:cNvSpPr>
          <p:nvPr>
            <p:ph type="title" hasCustomPrompt="1"/>
          </p:nvPr>
        </p:nvSpPr>
        <p:spPr bwMode="auto">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1045112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dirty="0"/>
              <a:t>Click icon to add picture</a:t>
            </a:r>
          </a:p>
        </p:txBody>
      </p:sp>
      <p:sp>
        <p:nvSpPr>
          <p:cNvPr id="9" name="Title 1"/>
          <p:cNvSpPr>
            <a:spLocks noGrp="1"/>
          </p:cNvSpPr>
          <p:nvPr>
            <p:ph type="title" hasCustomPrompt="1"/>
          </p:nvPr>
        </p:nvSpPr>
        <p:spPr bwMode="gray">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3297887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dirty="0"/>
              <a:t>Click icon to add picture</a:t>
            </a:r>
          </a:p>
        </p:txBody>
      </p:sp>
      <p:sp>
        <p:nvSpPr>
          <p:cNvPr id="9" name="Title 1"/>
          <p:cNvSpPr>
            <a:spLocks noGrp="1"/>
          </p:cNvSpPr>
          <p:nvPr>
            <p:ph type="title" hasCustomPrompt="1"/>
          </p:nvPr>
        </p:nvSpPr>
        <p:spPr bwMode="auto">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Tree>
    <p:extLst>
      <p:ext uri="{BB962C8B-B14F-4D97-AF65-F5344CB8AC3E}">
        <p14:creationId xmlns:p14="http://schemas.microsoft.com/office/powerpoint/2010/main" val="1634237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bwMode="gray">
          <a:xfrm>
            <a:off x="2032000" y="2233262"/>
            <a:ext cx="8128000" cy="2966751"/>
          </a:xfrm>
        </p:spPr>
        <p:txBody>
          <a:bodyPr/>
          <a:lstStyle/>
          <a:p>
            <a:r>
              <a:rPr lang="en-US" dirty="0"/>
              <a:t>Click icon to add table</a:t>
            </a:r>
          </a:p>
        </p:txBody>
      </p:sp>
      <p:sp>
        <p:nvSpPr>
          <p:cNvPr id="8" name="Date Placeholder 4"/>
          <p:cNvSpPr>
            <a:spLocks noGrp="1"/>
          </p:cNvSpPr>
          <p:nvPr>
            <p:ph type="dt" sz="half" idx="11"/>
          </p:nvPr>
        </p:nvSpPr>
        <p:spPr bwMode="black">
          <a:xfrm>
            <a:off x="838200" y="6356350"/>
            <a:ext cx="1358590" cy="365125"/>
          </a:xfrm>
        </p:spPr>
        <p:txBody>
          <a:bodyPr/>
          <a:lstStyle/>
          <a:p>
            <a:fld id="{E5AB95A4-EC8E-4885-8A58-885226BBBE47}" type="datetime1">
              <a:rPr lang="en-US" smtClean="0"/>
              <a:t>2/5/25</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bwMode="gray">
          <a:xfrm>
            <a:off x="2032000" y="2233262"/>
            <a:ext cx="8128000" cy="2966751"/>
          </a:xfrm>
        </p:spPr>
        <p:txBody>
          <a:bodyPr/>
          <a:lstStyle>
            <a:lvl1pPr>
              <a:buClr>
                <a:schemeClr val="accent2"/>
              </a:buClr>
              <a:defRPr>
                <a:solidFill>
                  <a:schemeClr val="bg1"/>
                </a:solidFill>
              </a:defRPr>
            </a:lvl1pPr>
          </a:lstStyle>
          <a:p>
            <a:r>
              <a:rPr lang="en-US" dirty="0"/>
              <a:t>Click icon to add table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36D649-262F-4DFB-8FFE-C40BAFC71578}" type="datetime1">
              <a:rPr lang="en-US" smtClean="0"/>
              <a:t>2/5/25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5B8BB27F-3AB4-4CF5-908A-1591E05A2766}" type="datetime1">
              <a:rPr lang="en-US" smtClean="0"/>
              <a:t>2/5/25</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1"/>
          </p:nvPr>
        </p:nvSpPr>
        <p:spPr bwMode="white">
          <a:xfrm>
            <a:off x="838200" y="6356350"/>
            <a:ext cx="1358590" cy="365125"/>
          </a:xfrm>
        </p:spPr>
        <p:txBody>
          <a:bodyPr/>
          <a:lstStyle/>
          <a:p>
            <a:fld id="{F4EE8FE5-A84D-4583-8757-4DEE3BBA90EC}" type="datetime1">
              <a:rPr lang="en-US" smtClean="0"/>
              <a:t>2/5/25</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8" name="Slide Number Placeholder 5"/>
          <p:cNvSpPr>
            <a:spLocks noGrp="1"/>
          </p:cNvSpPr>
          <p:nvPr>
            <p:ph type="sldNum" sz="quarter" idx="12"/>
          </p:nvPr>
        </p:nvSpPr>
        <p:spPr bwMode="white">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bwMode="black">
          <a:xfrm>
            <a:off x="838200" y="6356350"/>
            <a:ext cx="1358590" cy="365125"/>
          </a:xfrm>
        </p:spPr>
        <p:txBody>
          <a:bodyPr/>
          <a:lstStyle/>
          <a:p>
            <a:fld id="{25B17CCB-B795-4B6C-B4DB-87AC16EE2374}" type="datetime1">
              <a:rPr lang="en-US" smtClean="0"/>
              <a:t>2/5/25</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11" name="Slide Number Placeholder 6"/>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bwMode="black">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bwMode="gray">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7A05FB64-0083-4ACA-9E79-D9DAB33BEA39}" type="datetime1">
              <a:rPr lang="en-US" smtClean="0"/>
              <a:t>2/5/25</a:t>
            </a:fld>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1FDAAD49-E3B7-45F6-8132-68CCFBBB60DE}" type="datetime1">
              <a:rPr lang="en-US" smtClean="0"/>
              <a:t>2/5/25</a:t>
            </a:fld>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2AB4799-8E9F-4D66-9571-7F8466E8BB76}" type="datetime1">
              <a:rPr lang="en-US" smtClean="0"/>
              <a:t>2/5/25</a:t>
            </a:fld>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07C36982-726F-4614-AF99-86E1A9043BBC}" type="datetime1">
              <a:rPr lang="en-US" smtClean="0"/>
              <a:t>2/5/25</a:t>
            </a:fld>
            <a:endParaRPr lang="en-US" dirty="0"/>
          </a:p>
        </p:txBody>
      </p:sp>
      <p:sp>
        <p:nvSpPr>
          <p:cNvPr id="18"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mn.gov/commerce</a:t>
            </a:r>
          </a:p>
        </p:txBody>
      </p:sp>
      <p:sp>
        <p:nvSpPr>
          <p:cNvPr id="1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bwMode="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Tree>
    <p:extLst>
      <p:ext uri="{BB962C8B-B14F-4D97-AF65-F5344CB8AC3E}">
        <p14:creationId xmlns:p14="http://schemas.microsoft.com/office/powerpoint/2010/main" val="40922583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bwMode="auto">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bwMode="auto">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Tree>
    <p:extLst>
      <p:ext uri="{BB962C8B-B14F-4D97-AF65-F5344CB8AC3E}">
        <p14:creationId xmlns:p14="http://schemas.microsoft.com/office/powerpoint/2010/main" val="2911004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Tree>
    <p:extLst>
      <p:ext uri="{BB962C8B-B14F-4D97-AF65-F5344CB8AC3E}">
        <p14:creationId xmlns:p14="http://schemas.microsoft.com/office/powerpoint/2010/main" val="2067717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62358065-04B1-48D3-A979-CDE4AD919E44}" type="datetime1">
              <a:rPr lang="en-US" smtClean="0"/>
              <a:t>2/5/25</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bwMode="black"/>
        <p:txBody>
          <a:bodyPr/>
          <a:lstStyle/>
          <a:p>
            <a:fld id="{1F4994BA-110C-47EE-A7A5-840B18F9EF2E}" type="datetime1">
              <a:rPr lang="en-US" smtClean="0"/>
              <a:t>2/5/25</a:t>
            </a:fld>
            <a:endParaRPr lang="en-US" dirty="0"/>
          </a:p>
        </p:txBody>
      </p:sp>
      <p:sp>
        <p:nvSpPr>
          <p:cNvPr id="5" name="Footer Placeholder 4"/>
          <p:cNvSpPr>
            <a:spLocks noGrp="1"/>
          </p:cNvSpPr>
          <p:nvPr>
            <p:ph type="ftr" sz="quarter" idx="12"/>
          </p:nvPr>
        </p:nvSpPr>
        <p:spPr bwMode="black"/>
        <p:txBody>
          <a:bodyPr/>
          <a:lstStyle>
            <a:lvl1pPr>
              <a:defRPr>
                <a:solidFill>
                  <a:schemeClr val="tx2"/>
                </a:solidFill>
              </a:defRPr>
            </a:lvl1pPr>
          </a:lstStyle>
          <a:p>
            <a:r>
              <a:rPr lang="en-US" dirty="0"/>
              <a:t>mn.gov/commerce</a:t>
            </a:r>
          </a:p>
        </p:txBody>
      </p:sp>
      <p:sp>
        <p:nvSpPr>
          <p:cNvPr id="4" name="Slide Number Placeholder 3"/>
          <p:cNvSpPr>
            <a:spLocks noGrp="1"/>
          </p:cNvSpPr>
          <p:nvPr>
            <p:ph type="sldNum" sz="quarter" idx="11"/>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bwMode="gray">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99C5C88-A1FC-4D5D-9DE1-F1EBEC0ADEB1}" type="datetime1">
              <a:rPr lang="en-US" smtClean="0"/>
              <a:t>2/5/25</a:t>
            </a:fld>
            <a:endParaRPr lang="en-US" dirty="0"/>
          </a:p>
        </p:txBody>
      </p:sp>
      <p:sp>
        <p:nvSpPr>
          <p:cNvPr id="5" name="Footer Placeholder 4"/>
          <p:cNvSpPr>
            <a:spLocks noGrp="1"/>
          </p:cNvSpPr>
          <p:nvPr>
            <p:ph type="ftr" sz="quarter" idx="12"/>
          </p:nvPr>
        </p:nvSpPr>
        <p:spPr bwMode="white"/>
        <p:txBody>
          <a:bodyPr/>
          <a:lstStyle>
            <a:lvl1pPr>
              <a:defRPr>
                <a:solidFill>
                  <a:schemeClr val="tx2"/>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bwMode="blackGray">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bwMode="white">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Tree>
    <p:extLst>
      <p:ext uri="{BB962C8B-B14F-4D97-AF65-F5344CB8AC3E}">
        <p14:creationId xmlns:p14="http://schemas.microsoft.com/office/powerpoint/2010/main" val="14764473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bwMode="white">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2CFDC724-D859-4E04-97F5-934C8770D870}" type="datetime1">
              <a:rPr lang="en-US" smtClean="0"/>
              <a:t>2/5/25</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2C6A117C-457F-40F0-9661-8F9B4D6B4146}" type="datetime1">
              <a:rPr lang="en-US" smtClean="0"/>
              <a:t>2/5/25</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mn.gov/commerce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529324" y="271871"/>
            <a:ext cx="3234329" cy="1320134"/>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bwMode="auto">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black"/>
        <p:txBody>
          <a:bodyPr/>
          <a:lstStyle>
            <a:lvl1pPr>
              <a:defRPr>
                <a:solidFill>
                  <a:schemeClr val="tx2"/>
                </a:solidFill>
              </a:defRPr>
            </a:lvl1pPr>
          </a:lstStyle>
          <a:p>
            <a:fld id="{C5891D25-C0B0-42FB-B059-CC57680C7E00}" type="datetime1">
              <a:rPr lang="en-US" smtClean="0"/>
              <a:t>2/5/25</a:t>
            </a:fld>
            <a:endParaRPr lang="en-US" dirty="0"/>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dirty="0"/>
              <a:t>mn.gov/commerce</a:t>
            </a:r>
          </a:p>
        </p:txBody>
      </p:sp>
      <p:sp>
        <p:nvSpPr>
          <p:cNvPr id="4" name="Slide Number Placeholder 3"/>
          <p:cNvSpPr>
            <a:spLocks noGrp="1"/>
          </p:cNvSpPr>
          <p:nvPr>
            <p:ph type="sldNum" sz="quarter" idx="11"/>
          </p:nvPr>
        </p:nvSpPr>
        <p:spPr bwMode="black"/>
        <p:txBody>
          <a:bodyPr/>
          <a:lstStyle>
            <a:lvl1pPr>
              <a:defRPr>
                <a:solidFill>
                  <a:schemeClr val="tx1"/>
                </a:solidFill>
              </a:defRPr>
            </a:lvl1pPr>
          </a:lstStyle>
          <a:p>
            <a:fld id="{48F63A3B-78C7-47BE-AE5E-E10140E04643}" type="slidenum">
              <a:rPr lang="en-US" smtClean="0"/>
              <a:pPr/>
              <a:t>‹#›</a:t>
            </a:fld>
            <a:endParaRPr lang="en-US" dirty="0"/>
          </a:p>
        </p:txBody>
      </p:sp>
      <p:sp>
        <p:nvSpPr>
          <p:cNvPr id="6" name="Rectangle 5"/>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94336" y="278136"/>
            <a:ext cx="3234329" cy="1320134"/>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r>
              <a:rPr lang="en-US" dirty="0"/>
              <a:t>12/9/2024</a:t>
            </a:r>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mn.gov/commerce</a:t>
            </a:r>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mendotagroup.com/mn-cost-effectiveness-ac/"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nationalenergyscreeningproject.org/state-database-dsp/"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9.svg"/></Relationships>
</file>

<file path=ppt/slides/_rels/slide29.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 Id="rId14" Type="http://schemas.openxmlformats.org/officeDocument/2006/relationships/image" Target="../media/image51.svg"/></Relationships>
</file>

<file path=ppt/slides/_rels/slide3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hyperlink" Target="https://www.nationalenergyscreeningproject.org/open-source-bca-tool/"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mailto:Adam.zoet@state.mn.us" TargetMode="External"/><Relationship Id="rId2" Type="http://schemas.openxmlformats.org/officeDocument/2006/relationships/notesSlide" Target="../notesSlides/notesSlide37.xml"/><Relationship Id="rId1" Type="http://schemas.openxmlformats.org/officeDocument/2006/relationships/slideLayout" Target="../slideLayouts/slideLayout49.xml"/><Relationship Id="rId4" Type="http://schemas.openxmlformats.org/officeDocument/2006/relationships/hyperlink" Target="mailto:gstaples@mendota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 Cost-Effectiveness Advisory Committee Meeting 5</a:t>
            </a:r>
            <a:br>
              <a:rPr lang="en-US" dirty="0"/>
            </a:br>
            <a:r>
              <a:rPr lang="en-US" sz="3300" dirty="0"/>
              <a:t>February 10, 2025</a:t>
            </a:r>
          </a:p>
        </p:txBody>
      </p:sp>
      <p:sp>
        <p:nvSpPr>
          <p:cNvPr id="3" name="Text Placeholder 2"/>
          <p:cNvSpPr>
            <a:spLocks noGrp="1"/>
          </p:cNvSpPr>
          <p:nvPr>
            <p:ph type="body" sz="quarter" idx="14"/>
          </p:nvPr>
        </p:nvSpPr>
        <p:spPr>
          <a:xfrm>
            <a:off x="2802466" y="5453287"/>
            <a:ext cx="6587067" cy="903062"/>
          </a:xfrm>
        </p:spPr>
        <p:txBody>
          <a:bodyPr>
            <a:noAutofit/>
          </a:bodyPr>
          <a:lstStyle/>
          <a:p>
            <a:r>
              <a:rPr lang="en-US" sz="1300" dirty="0"/>
              <a:t>Anthony Fryer| Commerce</a:t>
            </a:r>
          </a:p>
          <a:p>
            <a:r>
              <a:rPr lang="en-US" sz="1300" dirty="0"/>
              <a:t>Adam Zoet| Commerce</a:t>
            </a:r>
          </a:p>
          <a:p>
            <a:r>
              <a:rPr lang="en-US" sz="1300" dirty="0"/>
              <a:t>Grey Staples | Mendota Group, LLC</a:t>
            </a:r>
          </a:p>
          <a:p>
            <a:endParaRPr lang="en-US" sz="1300" dirty="0"/>
          </a:p>
        </p:txBody>
      </p:sp>
      <p:sp>
        <p:nvSpPr>
          <p:cNvPr id="4" name="Footer Placeholder 3"/>
          <p:cNvSpPr>
            <a:spLocks noGrp="1"/>
          </p:cNvSpPr>
          <p:nvPr>
            <p:ph type="ftr" sz="quarter" idx="3"/>
          </p:nvPr>
        </p:nvSpPr>
        <p:spPr/>
        <p:txBody>
          <a:bodyPr/>
          <a:lstStyle/>
          <a:p>
            <a:r>
              <a:rPr lang="en-US" dirty="0"/>
              <a:t>mn.gov/commerce</a:t>
            </a:r>
          </a:p>
        </p:txBody>
      </p:sp>
      <p:sp>
        <p:nvSpPr>
          <p:cNvPr id="6" name="Slide Number Placeholder 5"/>
          <p:cNvSpPr>
            <a:spLocks noGrp="1"/>
          </p:cNvSpPr>
          <p:nvPr>
            <p:ph type="sldNum" sz="quarter" idx="16"/>
          </p:nvPr>
        </p:nvSpPr>
        <p:spPr/>
        <p:txBody>
          <a:bodyPr/>
          <a:lstStyle/>
          <a:p>
            <a:fld id="{48F63A3B-78C7-47BE-AE5E-E10140E04643}" type="slidenum">
              <a:rPr lang="en-US" smtClean="0"/>
              <a:pPr/>
              <a:t>1</a:t>
            </a:fld>
            <a:endParaRPr lang="en-US" dirty="0"/>
          </a:p>
        </p:txBody>
      </p:sp>
    </p:spTree>
    <p:extLst>
      <p:ext uri="{BB962C8B-B14F-4D97-AF65-F5344CB8AC3E}">
        <p14:creationId xmlns:p14="http://schemas.microsoft.com/office/powerpoint/2010/main" val="168690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300" b="1" dirty="0"/>
              <a:t>Agenda</a:t>
            </a:r>
          </a:p>
        </p:txBody>
      </p:sp>
      <p:graphicFrame>
        <p:nvGraphicFramePr>
          <p:cNvPr id="8" name="Content Placeholder 6" descr="Agenda"/>
          <p:cNvGraphicFramePr>
            <a:graphicFrameLocks noGrp="1"/>
          </p:cNvGraphicFramePr>
          <p:nvPr>
            <p:ph type="tbl" sz="quarter" idx="13"/>
            <p:extLst>
              <p:ext uri="{D42A27DB-BD31-4B8C-83A1-F6EECF244321}">
                <p14:modId xmlns:p14="http://schemas.microsoft.com/office/powerpoint/2010/main" val="2722190489"/>
              </p:ext>
            </p:extLst>
          </p:nvPr>
        </p:nvGraphicFramePr>
        <p:xfrm>
          <a:off x="715448" y="1575774"/>
          <a:ext cx="10312215" cy="4420825"/>
        </p:xfrm>
        <a:graphic>
          <a:graphicData uri="http://schemas.openxmlformats.org/drawingml/2006/table">
            <a:tbl>
              <a:tblPr firstRow="1" bandRow="1">
                <a:tableStyleId>{C083E6E3-FA7D-4D7B-A595-EF9225AFEA82}</a:tableStyleId>
              </a:tblPr>
              <a:tblGrid>
                <a:gridCol w="1814027">
                  <a:extLst>
                    <a:ext uri="{9D8B030D-6E8A-4147-A177-3AD203B41FA5}">
                      <a16:colId xmlns:a16="http://schemas.microsoft.com/office/drawing/2014/main" val="20000"/>
                    </a:ext>
                  </a:extLst>
                </a:gridCol>
                <a:gridCol w="8498188">
                  <a:extLst>
                    <a:ext uri="{9D8B030D-6E8A-4147-A177-3AD203B41FA5}">
                      <a16:colId xmlns:a16="http://schemas.microsoft.com/office/drawing/2014/main" val="20001"/>
                    </a:ext>
                  </a:extLst>
                </a:gridCol>
              </a:tblGrid>
              <a:tr h="519385">
                <a:tc>
                  <a:txBody>
                    <a:bodyPr/>
                    <a:lstStyle/>
                    <a:p>
                      <a:pPr algn="ctr"/>
                      <a:r>
                        <a:rPr lang="en-US" sz="2000" dirty="0"/>
                        <a:t>Time</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US" sz="2000" dirty="0"/>
                        <a:t>Topic</a:t>
                      </a:r>
                    </a:p>
                  </a:txBody>
                  <a:tcPr marL="182880"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0"/>
                  </a:ext>
                </a:extLst>
              </a:tr>
              <a:tr h="0">
                <a:tc>
                  <a:txBody>
                    <a:bodyPr/>
                    <a:lstStyle/>
                    <a:p>
                      <a:pPr algn="ctr"/>
                      <a:r>
                        <a:rPr lang="en-US" sz="2000" dirty="0"/>
                        <a:t>10:00 – 10:10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a:t>Welcome</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algn="ctr"/>
                      <a:r>
                        <a:rPr lang="en-US" sz="2000" dirty="0"/>
                        <a:t>10:10 – 10:20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Summary of CAC Feedback Following Meeting 4</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9358118"/>
                  </a:ext>
                </a:extLst>
              </a:tr>
              <a:tr h="0">
                <a:tc>
                  <a:txBody>
                    <a:bodyPr/>
                    <a:lstStyle/>
                    <a:p>
                      <a:pPr algn="ctr"/>
                      <a:r>
                        <a:rPr lang="en-US" sz="2000" dirty="0"/>
                        <a:t>10:20 – 10:30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Overview of New CAC Webpage</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73287557"/>
                  </a:ext>
                </a:extLst>
              </a:tr>
              <a:tr h="0">
                <a:tc>
                  <a:txBody>
                    <a:bodyPr/>
                    <a:lstStyle/>
                    <a:p>
                      <a:pPr algn="ctr"/>
                      <a:r>
                        <a:rPr lang="en-US" sz="2000" dirty="0"/>
                        <a:t>10:30 – 10:55 </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Progress on Updating Utility System Impacts and Non-Utility System Impacts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8961812"/>
                  </a:ext>
                </a:extLst>
              </a:tr>
              <a:tr h="0">
                <a:tc>
                  <a:txBody>
                    <a:bodyPr/>
                    <a:lstStyle/>
                    <a:p>
                      <a:pPr algn="ctr"/>
                      <a:r>
                        <a:rPr lang="en-US" sz="2000" dirty="0"/>
                        <a:t>10:55 – 11:00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BREAK</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3496006"/>
                  </a:ext>
                </a:extLst>
              </a:tr>
              <a:tr h="0">
                <a:tc>
                  <a:txBody>
                    <a:bodyPr/>
                    <a:lstStyle/>
                    <a:p>
                      <a:pPr algn="ctr"/>
                      <a:r>
                        <a:rPr lang="en-US" sz="2000" dirty="0"/>
                        <a:t>11:00 – 11:30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Continued Discussion</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07261768"/>
                  </a:ext>
                </a:extLst>
              </a:tr>
              <a:tr h="0">
                <a:tc>
                  <a:txBody>
                    <a:bodyPr/>
                    <a:lstStyle/>
                    <a:p>
                      <a:pPr algn="ctr"/>
                      <a:r>
                        <a:rPr lang="en-US" sz="2000" dirty="0"/>
                        <a:t>11:30 – 11:55</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Other Updates from CAC Members?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06950084"/>
                  </a:ext>
                </a:extLst>
              </a:tr>
              <a:tr h="0">
                <a:tc>
                  <a:txBody>
                    <a:bodyPr/>
                    <a:lstStyle/>
                    <a:p>
                      <a:pPr algn="ctr"/>
                      <a:r>
                        <a:rPr lang="en-US" sz="2000" dirty="0"/>
                        <a:t>11:55 – 12:00</a:t>
                      </a:r>
                    </a:p>
                  </a:txBody>
                  <a:tcPr marL="91439"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Next Steps</a:t>
                      </a:r>
                    </a:p>
                  </a:txBody>
                  <a:tcPr marL="182880" marR="91439"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5237608"/>
                  </a:ext>
                </a:extLst>
              </a:tr>
            </a:tbl>
          </a:graphicData>
        </a:graphic>
      </p:graphicFrame>
      <p:sp>
        <p:nvSpPr>
          <p:cNvPr id="5" name="Footer Placeholder 4"/>
          <p:cNvSpPr>
            <a:spLocks noGrp="1"/>
          </p:cNvSpPr>
          <p:nvPr>
            <p:ph type="ftr" sz="quarter" idx="3"/>
          </p:nvPr>
        </p:nvSpPr>
        <p:spPr/>
        <p:txBody>
          <a:bodyPr/>
          <a:lstStyle/>
          <a:p>
            <a:r>
              <a:rPr lang="en-US" dirty="0"/>
              <a:t>mn.gov/commerce</a:t>
            </a:r>
          </a:p>
        </p:txBody>
      </p:sp>
      <p:sp>
        <p:nvSpPr>
          <p:cNvPr id="6" name="Slide Number Placeholder 5"/>
          <p:cNvSpPr>
            <a:spLocks noGrp="1"/>
          </p:cNvSpPr>
          <p:nvPr>
            <p:ph type="sldNum" sz="quarter" idx="12"/>
          </p:nvPr>
        </p:nvSpPr>
        <p:spPr/>
        <p:txBody>
          <a:bodyPr/>
          <a:lstStyle/>
          <a:p>
            <a:fld id="{48F63A3B-78C7-47BE-AE5E-E10140E04643}" type="slidenum">
              <a:rPr lang="en-US" smtClean="0"/>
              <a:t>2</a:t>
            </a:fld>
            <a:endParaRPr lang="en-US" dirty="0"/>
          </a:p>
        </p:txBody>
      </p:sp>
      <p:sp>
        <p:nvSpPr>
          <p:cNvPr id="3" name="Date Placeholder 4">
            <a:extLst>
              <a:ext uri="{FF2B5EF4-FFF2-40B4-BE49-F238E27FC236}">
                <a16:creationId xmlns:a16="http://schemas.microsoft.com/office/drawing/2014/main" id="{60AD164C-B298-BE6C-9903-7DF93418A725}"/>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3013645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300" b="1" dirty="0"/>
              <a:t>Introductions</a:t>
            </a:r>
          </a:p>
        </p:txBody>
      </p:sp>
      <p:sp>
        <p:nvSpPr>
          <p:cNvPr id="7" name="Footer Placeholder 6"/>
          <p:cNvSpPr>
            <a:spLocks noGrp="1"/>
          </p:cNvSpPr>
          <p:nvPr>
            <p:ph type="ftr" sz="quarter" idx="3"/>
          </p:nvPr>
        </p:nvSpPr>
        <p:spPr/>
        <p:txBody>
          <a:bodyPr/>
          <a:lstStyle/>
          <a:p>
            <a:r>
              <a:rPr lang="en-US" dirty="0"/>
              <a:t>mn.gov/commerce</a:t>
            </a:r>
          </a:p>
        </p:txBody>
      </p:sp>
      <p:sp>
        <p:nvSpPr>
          <p:cNvPr id="8" name="Slide Number Placeholder 7"/>
          <p:cNvSpPr>
            <a:spLocks noGrp="1"/>
          </p:cNvSpPr>
          <p:nvPr>
            <p:ph type="sldNum" sz="quarter" idx="16"/>
          </p:nvPr>
        </p:nvSpPr>
        <p:spPr/>
        <p:txBody>
          <a:bodyPr/>
          <a:lstStyle/>
          <a:p>
            <a:fld id="{48F63A3B-78C7-47BE-AE5E-E10140E04643}" type="slidenum">
              <a:rPr lang="en-US" smtClean="0"/>
              <a:pPr/>
              <a:t>3</a:t>
            </a:fld>
            <a:endParaRPr lang="en-US" dirty="0"/>
          </a:p>
        </p:txBody>
      </p:sp>
      <p:pic>
        <p:nvPicPr>
          <p:cNvPr id="10" name="Graphic 9" descr="Electrician">
            <a:extLst>
              <a:ext uri="{FF2B5EF4-FFF2-40B4-BE49-F238E27FC236}">
                <a16:creationId xmlns:a16="http://schemas.microsoft.com/office/drawing/2014/main" id="{8C7D87C7-A351-41FE-B417-56824A7370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C9F05EE8-FC70-4929-AEDB-4995BA8B56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E88B655C-01A0-40B8-877A-075AF411F14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2DE9A9BC-CC07-499D-95AD-4A578D0646E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84B9192D-A8BC-091B-DA21-7D883CD20689}"/>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89800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0625-56C7-41F4-8F51-9229FC22D22E}"/>
              </a:ext>
            </a:extLst>
          </p:cNvPr>
          <p:cNvSpPr>
            <a:spLocks noGrp="1"/>
          </p:cNvSpPr>
          <p:nvPr>
            <p:ph type="title"/>
          </p:nvPr>
        </p:nvSpPr>
        <p:spPr>
          <a:xfrm>
            <a:off x="838200" y="-42560"/>
            <a:ext cx="10515600" cy="803189"/>
          </a:xfrm>
        </p:spPr>
        <p:txBody>
          <a:bodyPr>
            <a:normAutofit/>
          </a:bodyPr>
          <a:lstStyle/>
          <a:p>
            <a:pPr algn="ctr"/>
            <a:r>
              <a:rPr lang="en-US" sz="3300" b="1" dirty="0"/>
              <a:t>Advisory Committee Members</a:t>
            </a:r>
          </a:p>
        </p:txBody>
      </p:sp>
      <p:graphicFrame>
        <p:nvGraphicFramePr>
          <p:cNvPr id="8" name="Table 7">
            <a:extLst>
              <a:ext uri="{FF2B5EF4-FFF2-40B4-BE49-F238E27FC236}">
                <a16:creationId xmlns:a16="http://schemas.microsoft.com/office/drawing/2014/main" id="{AAC0FAA6-5CBC-8FFD-6140-A072969C9C7A}"/>
              </a:ext>
            </a:extLst>
          </p:cNvPr>
          <p:cNvGraphicFramePr>
            <a:graphicFrameLocks noGrp="1"/>
          </p:cNvGraphicFramePr>
          <p:nvPr>
            <p:extLst>
              <p:ext uri="{D42A27DB-BD31-4B8C-83A1-F6EECF244321}">
                <p14:modId xmlns:p14="http://schemas.microsoft.com/office/powerpoint/2010/main" val="160877120"/>
              </p:ext>
            </p:extLst>
          </p:nvPr>
        </p:nvGraphicFramePr>
        <p:xfrm>
          <a:off x="325675" y="672947"/>
          <a:ext cx="11298477" cy="5803302"/>
        </p:xfrm>
        <a:graphic>
          <a:graphicData uri="http://schemas.openxmlformats.org/drawingml/2006/table">
            <a:tbl>
              <a:tblPr/>
              <a:tblGrid>
                <a:gridCol w="1215026">
                  <a:extLst>
                    <a:ext uri="{9D8B030D-6E8A-4147-A177-3AD203B41FA5}">
                      <a16:colId xmlns:a16="http://schemas.microsoft.com/office/drawing/2014/main" val="1277086161"/>
                    </a:ext>
                  </a:extLst>
                </a:gridCol>
                <a:gridCol w="2141951">
                  <a:extLst>
                    <a:ext uri="{9D8B030D-6E8A-4147-A177-3AD203B41FA5}">
                      <a16:colId xmlns:a16="http://schemas.microsoft.com/office/drawing/2014/main" val="4213560598"/>
                    </a:ext>
                  </a:extLst>
                </a:gridCol>
                <a:gridCol w="137786">
                  <a:extLst>
                    <a:ext uri="{9D8B030D-6E8A-4147-A177-3AD203B41FA5}">
                      <a16:colId xmlns:a16="http://schemas.microsoft.com/office/drawing/2014/main" val="1020910617"/>
                    </a:ext>
                  </a:extLst>
                </a:gridCol>
                <a:gridCol w="1164921">
                  <a:extLst>
                    <a:ext uri="{9D8B030D-6E8A-4147-A177-3AD203B41FA5}">
                      <a16:colId xmlns:a16="http://schemas.microsoft.com/office/drawing/2014/main" val="3716501902"/>
                    </a:ext>
                  </a:extLst>
                </a:gridCol>
                <a:gridCol w="2392471">
                  <a:extLst>
                    <a:ext uri="{9D8B030D-6E8A-4147-A177-3AD203B41FA5}">
                      <a16:colId xmlns:a16="http://schemas.microsoft.com/office/drawing/2014/main" val="841339586"/>
                    </a:ext>
                  </a:extLst>
                </a:gridCol>
                <a:gridCol w="112734">
                  <a:extLst>
                    <a:ext uri="{9D8B030D-6E8A-4147-A177-3AD203B41FA5}">
                      <a16:colId xmlns:a16="http://schemas.microsoft.com/office/drawing/2014/main" val="4138398349"/>
                    </a:ext>
                  </a:extLst>
                </a:gridCol>
                <a:gridCol w="1202499">
                  <a:extLst>
                    <a:ext uri="{9D8B030D-6E8A-4147-A177-3AD203B41FA5}">
                      <a16:colId xmlns:a16="http://schemas.microsoft.com/office/drawing/2014/main" val="2344508154"/>
                    </a:ext>
                  </a:extLst>
                </a:gridCol>
                <a:gridCol w="2931089">
                  <a:extLst>
                    <a:ext uri="{9D8B030D-6E8A-4147-A177-3AD203B41FA5}">
                      <a16:colId xmlns:a16="http://schemas.microsoft.com/office/drawing/2014/main" val="4049672408"/>
                    </a:ext>
                  </a:extLst>
                </a:gridCol>
              </a:tblGrid>
              <a:tr h="174954">
                <a:tc>
                  <a:txBody>
                    <a:bodyPr/>
                    <a:lstStyle/>
                    <a:p>
                      <a:pPr algn="ctr" rtl="0" fontAlgn="b"/>
                      <a:r>
                        <a:rPr lang="en-US" sz="1200" b="1" i="0" u="none" strike="noStrike">
                          <a:solidFill>
                            <a:srgbClr val="003865"/>
                          </a:solidFill>
                          <a:effectLst/>
                          <a:latin typeface="Calibri" panose="020F0502020204030204" pitchFamily="34" charset="0"/>
                        </a:rPr>
                        <a:t>Name</a:t>
                      </a:r>
                    </a:p>
                  </a:txBody>
                  <a:tcPr marL="0"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CAEE9D"/>
                    </a:solidFill>
                  </a:tcPr>
                </a:tc>
                <a:tc>
                  <a:txBody>
                    <a:bodyPr/>
                    <a:lstStyle/>
                    <a:p>
                      <a:pPr algn="ctr" rtl="0" fontAlgn="b"/>
                      <a:r>
                        <a:rPr lang="en-US" sz="1200" b="1" i="0" u="none" strike="noStrike">
                          <a:solidFill>
                            <a:srgbClr val="003865"/>
                          </a:solidFill>
                          <a:effectLst/>
                          <a:latin typeface="Calibri" panose="020F0502020204030204" pitchFamily="34" charset="0"/>
                        </a:rPr>
                        <a:t>Organization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FFC000"/>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0"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ctr" rtl="0" fontAlgn="b"/>
                      <a:r>
                        <a:rPr lang="en-US" sz="1200" b="1" i="0" u="none" strike="noStrike">
                          <a:solidFill>
                            <a:srgbClr val="003865"/>
                          </a:solidFill>
                          <a:effectLst/>
                          <a:latin typeface="Calibri" panose="020F0502020204030204" pitchFamily="34" charset="0"/>
                        </a:rPr>
                        <a:t>Name</a:t>
                      </a:r>
                    </a:p>
                  </a:txBody>
                  <a:tcPr marL="0"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CAEE9D"/>
                    </a:solidFill>
                  </a:tcPr>
                </a:tc>
                <a:tc>
                  <a:txBody>
                    <a:bodyPr/>
                    <a:lstStyle/>
                    <a:p>
                      <a:pPr algn="ctr" rtl="0" fontAlgn="b"/>
                      <a:r>
                        <a:rPr lang="en-US" sz="1200" b="1" i="0" u="none" strike="noStrike">
                          <a:solidFill>
                            <a:srgbClr val="003865"/>
                          </a:solidFill>
                          <a:effectLst/>
                          <a:latin typeface="Calibri" panose="020F0502020204030204" pitchFamily="34" charset="0"/>
                        </a:rPr>
                        <a:t>Organization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FFC000"/>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0"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ctr" rtl="0" fontAlgn="b"/>
                      <a:r>
                        <a:rPr lang="en-US" sz="1200" b="1" i="0" u="none" strike="noStrike" dirty="0">
                          <a:solidFill>
                            <a:srgbClr val="003865"/>
                          </a:solidFill>
                          <a:effectLst/>
                          <a:latin typeface="Calibri" panose="020F0502020204030204" pitchFamily="34" charset="0"/>
                        </a:rPr>
                        <a:t>Name</a:t>
                      </a:r>
                    </a:p>
                  </a:txBody>
                  <a:tcPr marL="0"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CAEE9D"/>
                    </a:solidFill>
                  </a:tcPr>
                </a:tc>
                <a:tc>
                  <a:txBody>
                    <a:bodyPr/>
                    <a:lstStyle/>
                    <a:p>
                      <a:pPr algn="ctr" rtl="0" fontAlgn="b"/>
                      <a:r>
                        <a:rPr lang="en-US" sz="1200" b="1" i="0" u="none" strike="noStrike" dirty="0">
                          <a:solidFill>
                            <a:srgbClr val="003865"/>
                          </a:solidFill>
                          <a:effectLst/>
                          <a:latin typeface="Calibri" panose="020F0502020204030204" pitchFamily="34" charset="0"/>
                        </a:rPr>
                        <a:t>Organization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solidFill>
                      <a:srgbClr val="FFC000"/>
                    </a:solidFill>
                  </a:tcPr>
                </a:tc>
                <a:extLst>
                  <a:ext uri="{0D108BD9-81ED-4DB2-BD59-A6C34878D82A}">
                    <a16:rowId xmlns:a16="http://schemas.microsoft.com/office/drawing/2014/main" val="3713379682"/>
                  </a:ext>
                </a:extLst>
              </a:tr>
              <a:tr h="174954">
                <a:tc>
                  <a:txBody>
                    <a:bodyPr/>
                    <a:lstStyle/>
                    <a:p>
                      <a:pPr algn="l" rtl="0" fontAlgn="b"/>
                      <a:r>
                        <a:rPr lang="en-US" sz="1150" b="0" i="0" u="none" strike="noStrike" dirty="0" err="1">
                          <a:solidFill>
                            <a:srgbClr val="000000"/>
                          </a:solidFill>
                          <a:effectLst/>
                          <a:latin typeface="Calibri" panose="020F0502020204030204" pitchFamily="34" charset="0"/>
                        </a:rPr>
                        <a:t>Adway</a:t>
                      </a:r>
                      <a:r>
                        <a:rPr lang="en-US" sz="1150" b="0" i="0" u="none" strike="noStrike" dirty="0">
                          <a:solidFill>
                            <a:srgbClr val="000000"/>
                          </a:solidFill>
                          <a:effectLst/>
                          <a:latin typeface="Calibri" panose="020F0502020204030204" pitchFamily="34" charset="0"/>
                        </a:rPr>
                        <a:t> De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Jason Grenier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Otter Tail Power</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Luke Anderson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Xcel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533868423"/>
                  </a:ext>
                </a:extLst>
              </a:tr>
              <a:tr h="247851">
                <a:tc>
                  <a:txBody>
                    <a:bodyPr/>
                    <a:lstStyle/>
                    <a:p>
                      <a:pPr algn="l" rtl="0" fontAlgn="b"/>
                      <a:r>
                        <a:rPr lang="en-US" sz="1150" b="0" i="0" u="none" strike="noStrike" dirty="0">
                          <a:solidFill>
                            <a:srgbClr val="000000"/>
                          </a:solidFill>
                          <a:effectLst/>
                          <a:latin typeface="Calibri" panose="020F0502020204030204" pitchFamily="34" charset="0"/>
                        </a:rPr>
                        <a:t>Alex Pruett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Rochester Public Utilities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Jeanette LeZaks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Slipstream</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Mariko Yatsuhashi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 for Energy and Environment</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762303718"/>
                  </a:ext>
                </a:extLst>
              </a:tr>
              <a:tr h="174954">
                <a:tc>
                  <a:txBody>
                    <a:bodyPr/>
                    <a:lstStyle/>
                    <a:p>
                      <a:pPr algn="l" rtl="0" fontAlgn="b"/>
                      <a:r>
                        <a:rPr lang="en-US" sz="1150" b="0" i="0" u="none" strike="noStrike">
                          <a:solidFill>
                            <a:srgbClr val="000000"/>
                          </a:solidFill>
                          <a:effectLst/>
                          <a:latin typeface="Calibri" panose="020F0502020204030204" pitchFamily="34" charset="0"/>
                        </a:rPr>
                        <a:t>Amalia Hicks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Cadmus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Jennifer Holmes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Michaels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Marty Kapsch</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CenterPoint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415824155"/>
                  </a:ext>
                </a:extLst>
              </a:tr>
              <a:tr h="380895">
                <a:tc>
                  <a:txBody>
                    <a:bodyPr/>
                    <a:lstStyle/>
                    <a:p>
                      <a:pPr algn="l" rtl="0" fontAlgn="b"/>
                      <a:r>
                        <a:rPr lang="en-US" sz="1150" b="0" i="0" u="none" strike="noStrike">
                          <a:solidFill>
                            <a:srgbClr val="000000"/>
                          </a:solidFill>
                          <a:effectLst/>
                          <a:latin typeface="Calibri" panose="020F0502020204030204" pitchFamily="34" charset="0"/>
                        </a:rPr>
                        <a:t>Andy Bahn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Jeremy Petersen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Xcel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Marty Kushler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American Council for an Energy-Efficient Economy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991869075"/>
                  </a:ext>
                </a:extLst>
              </a:tr>
              <a:tr h="174954">
                <a:tc>
                  <a:txBody>
                    <a:bodyPr/>
                    <a:lstStyle/>
                    <a:p>
                      <a:pPr algn="l" rtl="0" fontAlgn="b"/>
                      <a:r>
                        <a:rPr lang="en-US" sz="1150" b="0" i="0" u="none" strike="noStrike">
                          <a:solidFill>
                            <a:srgbClr val="000000"/>
                          </a:solidFill>
                          <a:effectLst/>
                          <a:latin typeface="Calibri" panose="020F0502020204030204" pitchFamily="34" charset="0"/>
                        </a:rPr>
                        <a:t>Anthony Fryer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Jessica Peterson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Xcel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Matt Haley</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Frontier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150358523"/>
                  </a:ext>
                </a:extLst>
              </a:tr>
              <a:tr h="204708">
                <a:tc>
                  <a:txBody>
                    <a:bodyPr/>
                    <a:lstStyle/>
                    <a:p>
                      <a:pPr algn="l" rtl="0" fontAlgn="b"/>
                      <a:r>
                        <a:rPr lang="en-US" sz="1150" b="0" i="0" u="none" strike="noStrike">
                          <a:solidFill>
                            <a:srgbClr val="000000"/>
                          </a:solidFill>
                          <a:effectLst/>
                          <a:latin typeface="Calibri" panose="020F0502020204030204" pitchFamily="34" charset="0"/>
                        </a:rPr>
                        <a:t>Ari Zwick</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Jill Eide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Great River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Matt Wisnefske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Cadmus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693668103"/>
                  </a:ext>
                </a:extLst>
              </a:tr>
              <a:tr h="247851">
                <a:tc>
                  <a:txBody>
                    <a:bodyPr/>
                    <a:lstStyle/>
                    <a:p>
                      <a:pPr algn="l" rtl="0" fontAlgn="b"/>
                      <a:r>
                        <a:rPr lang="en-US" sz="1150" b="0" i="0" u="none" strike="noStrike">
                          <a:solidFill>
                            <a:srgbClr val="000000"/>
                          </a:solidFill>
                          <a:effectLst/>
                          <a:latin typeface="Calibri" panose="020F0502020204030204" pitchFamily="34" charset="0"/>
                        </a:rPr>
                        <a:t>Ashly McFarlane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 for Energy and Environment</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John O'Neil</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Southern Minnesota Municipal Power Agency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Michael Hinde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Valley Electric Cooperative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100198655"/>
                  </a:ext>
                </a:extLst>
              </a:tr>
              <a:tr h="247851">
                <a:tc>
                  <a:txBody>
                    <a:bodyPr/>
                    <a:lstStyle/>
                    <a:p>
                      <a:pPr algn="l" rtl="0" fontAlgn="b"/>
                      <a:r>
                        <a:rPr lang="en-US" sz="1150" b="0" i="0" u="none" strike="noStrike">
                          <a:solidFill>
                            <a:srgbClr val="000000"/>
                          </a:solidFill>
                          <a:effectLst/>
                          <a:latin typeface="Calibri" panose="020F0502020204030204" pitchFamily="34" charset="0"/>
                        </a:rPr>
                        <a:t>Audrey Partridge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 for Energy and Environment</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Josh Mason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Rochester Public Utilities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Michelle Rosier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Public Utilities Commission</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3897442092"/>
                  </a:ext>
                </a:extLst>
              </a:tr>
              <a:tr h="247851">
                <a:tc>
                  <a:txBody>
                    <a:bodyPr/>
                    <a:lstStyle/>
                    <a:p>
                      <a:pPr algn="l" rtl="0" fontAlgn="b"/>
                      <a:r>
                        <a:rPr lang="en-US" sz="1150" b="0" i="0" u="none" strike="noStrike">
                          <a:solidFill>
                            <a:srgbClr val="000000"/>
                          </a:solidFill>
                          <a:effectLst/>
                          <a:latin typeface="Calibri" panose="020F0502020204030204" pitchFamily="34" charset="0"/>
                        </a:rPr>
                        <a:t>Brandon Crawford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Citizens Utility Board of Minnesota </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Julie </a:t>
                      </a:r>
                      <a:r>
                        <a:rPr lang="en-US" sz="1150" b="0" i="0" u="none" strike="noStrike" dirty="0" err="1">
                          <a:solidFill>
                            <a:srgbClr val="000000"/>
                          </a:solidFill>
                          <a:effectLst/>
                          <a:latin typeface="Calibri" panose="020F0502020204030204" pitchFamily="34" charset="0"/>
                        </a:rPr>
                        <a:t>Michals</a:t>
                      </a:r>
                      <a:endParaRPr lang="en-US" sz="1150" b="0" i="0" u="none" strike="noStrike" dirty="0">
                        <a:solidFill>
                          <a:srgbClr val="000000"/>
                        </a:solidFill>
                        <a:effectLst/>
                        <a:latin typeface="Calibri" panose="020F0502020204030204" pitchFamily="34" charset="0"/>
                      </a:endParaRP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E4TheFuture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Nick Mark</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Xcel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149259097"/>
                  </a:ext>
                </a:extLst>
              </a:tr>
              <a:tr h="174954">
                <a:tc>
                  <a:txBody>
                    <a:bodyPr/>
                    <a:lstStyle/>
                    <a:p>
                      <a:pPr algn="l" rtl="0" fontAlgn="b"/>
                      <a:r>
                        <a:rPr lang="en-US" sz="1150" b="0" i="0" u="none" strike="noStrike">
                          <a:solidFill>
                            <a:srgbClr val="000000"/>
                          </a:solidFill>
                          <a:effectLst/>
                          <a:latin typeface="Calibri" panose="020F0502020204030204" pitchFamily="34" charset="0"/>
                        </a:rPr>
                        <a:t>Caitlin Eichten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Fresh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Karl Shlanta</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Xcel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Nick Minderman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Xcel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3220357809"/>
                  </a:ext>
                </a:extLst>
              </a:tr>
              <a:tr h="247851">
                <a:tc>
                  <a:txBody>
                    <a:bodyPr/>
                    <a:lstStyle/>
                    <a:p>
                      <a:pPr algn="l" rtl="0" fontAlgn="b"/>
                      <a:r>
                        <a:rPr lang="en-US" sz="1150" b="0" i="0" u="none" strike="noStrike">
                          <a:solidFill>
                            <a:srgbClr val="000000"/>
                          </a:solidFill>
                          <a:effectLst/>
                          <a:latin typeface="Calibri" panose="020F0502020204030204" pitchFamily="34" charset="0"/>
                        </a:rPr>
                        <a:t>Carl Nelson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 for Energy and Environment</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Kathy </a:t>
                      </a:r>
                      <a:r>
                        <a:rPr lang="en-US" sz="1150" b="0" i="0" u="none" strike="noStrike" dirty="0" err="1">
                          <a:solidFill>
                            <a:srgbClr val="000000"/>
                          </a:solidFill>
                          <a:effectLst/>
                          <a:latin typeface="Calibri" panose="020F0502020204030204" pitchFamily="34" charset="0"/>
                        </a:rPr>
                        <a:t>Baerlocher</a:t>
                      </a:r>
                      <a:endParaRPr lang="en-US" sz="1150" b="0" i="0" u="none" strike="noStrike" dirty="0">
                        <a:solidFill>
                          <a:srgbClr val="000000"/>
                        </a:solidFill>
                        <a:effectLst/>
                        <a:latin typeface="Calibri" panose="020F0502020204030204" pitchFamily="34" charset="0"/>
                      </a:endParaRP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Great Plains Natural Gas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Noah Halmar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852373902"/>
                  </a:ext>
                </a:extLst>
              </a:tr>
              <a:tr h="247851">
                <a:tc>
                  <a:txBody>
                    <a:bodyPr/>
                    <a:lstStyle/>
                    <a:p>
                      <a:pPr algn="l" rtl="0" fontAlgn="b"/>
                      <a:r>
                        <a:rPr lang="en-US" sz="1150" b="0" i="0" u="none" strike="noStrike">
                          <a:solidFill>
                            <a:srgbClr val="000000"/>
                          </a:solidFill>
                          <a:effectLst/>
                          <a:latin typeface="Calibri" panose="020F0502020204030204" pitchFamily="34" charset="0"/>
                        </a:rPr>
                        <a:t>Cassie Theisen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Power</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Katie O’Rourke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Minnesota Energy Resources Corp</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Rachel Sours-Page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The Mendota Group</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272953380"/>
                  </a:ext>
                </a:extLst>
              </a:tr>
              <a:tr h="247851">
                <a:tc>
                  <a:txBody>
                    <a:bodyPr/>
                    <a:lstStyle/>
                    <a:p>
                      <a:pPr algn="l" rtl="0" fontAlgn="b"/>
                      <a:r>
                        <a:rPr lang="en-US" sz="1150" b="0" i="0" u="none" strike="noStrike">
                          <a:solidFill>
                            <a:srgbClr val="000000"/>
                          </a:solidFill>
                          <a:effectLst/>
                          <a:latin typeface="Calibri" panose="020F0502020204030204" pitchFamily="34" charset="0"/>
                        </a:rPr>
                        <a:t>Cory Hetchler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Connexus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Kavita Maini</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Minnesota Chamber of 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Russ Landry</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 for Energy and Environment</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198136875"/>
                  </a:ext>
                </a:extLst>
              </a:tr>
              <a:tr h="174954">
                <a:tc>
                  <a:txBody>
                    <a:bodyPr/>
                    <a:lstStyle/>
                    <a:p>
                      <a:pPr algn="l" rtl="0" fontAlgn="b"/>
                      <a:r>
                        <a:rPr lang="en-US" sz="1150" b="0" i="0" u="none" strike="noStrike">
                          <a:solidFill>
                            <a:srgbClr val="000000"/>
                          </a:solidFill>
                          <a:effectLst/>
                          <a:latin typeface="Calibri" panose="020F0502020204030204" pitchFamily="34" charset="0"/>
                        </a:rPr>
                        <a:t>Courtney Lane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Synapse Energy Economics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Kevin Lawless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The Forward Curve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Sam Friesen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Fresh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099040747"/>
                  </a:ext>
                </a:extLst>
              </a:tr>
              <a:tr h="247851">
                <a:tc>
                  <a:txBody>
                    <a:bodyPr/>
                    <a:lstStyle/>
                    <a:p>
                      <a:pPr algn="l" rtl="0" fontAlgn="b"/>
                      <a:r>
                        <a:rPr lang="en-US" sz="1150" b="0" i="0" u="none" strike="noStrike">
                          <a:solidFill>
                            <a:srgbClr val="000000"/>
                          </a:solidFill>
                          <a:effectLst/>
                          <a:latin typeface="Calibri" panose="020F0502020204030204" pitchFamily="34" charset="0"/>
                        </a:rPr>
                        <a:t>Cristina Zuniga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Otter Tail Power</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Kim Lillyblad</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Municipal Power Agency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dirty="0">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Sami Khawaja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Cadmus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292156137"/>
                  </a:ext>
                </a:extLst>
              </a:tr>
              <a:tr h="247851">
                <a:tc>
                  <a:txBody>
                    <a:bodyPr/>
                    <a:lstStyle/>
                    <a:p>
                      <a:pPr algn="l" rtl="0" fontAlgn="b"/>
                      <a:r>
                        <a:rPr lang="en-US" sz="1150" b="0" i="0" u="none" strike="noStrike">
                          <a:solidFill>
                            <a:srgbClr val="000000"/>
                          </a:solidFill>
                          <a:effectLst/>
                          <a:latin typeface="Calibri" panose="020F0502020204030204" pitchFamily="34" charset="0"/>
                        </a:rPr>
                        <a:t>David Bael</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Pollution Control Agency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Kristin Piontek</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Power</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Tim Woolf</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Synapse Energy Economics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659016988"/>
                  </a:ext>
                </a:extLst>
              </a:tr>
              <a:tr h="174954">
                <a:tc>
                  <a:txBody>
                    <a:bodyPr/>
                    <a:lstStyle/>
                    <a:p>
                      <a:pPr algn="l" rtl="0" fontAlgn="b"/>
                      <a:r>
                        <a:rPr lang="en-US" sz="1150" b="0" i="0" u="none" strike="noStrike">
                          <a:solidFill>
                            <a:srgbClr val="000000"/>
                          </a:solidFill>
                          <a:effectLst/>
                          <a:latin typeface="Calibri" panose="020F0502020204030204" pitchFamily="34" charset="0"/>
                        </a:rPr>
                        <a:t>David Pudleiner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ICF</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Kristine Anderson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Greater Minnesota Gas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Tyler </a:t>
                      </a:r>
                      <a:r>
                        <a:rPr lang="en-US" sz="1150" b="0" i="0" u="none" strike="noStrike" dirty="0" err="1">
                          <a:solidFill>
                            <a:srgbClr val="000000"/>
                          </a:solidFill>
                          <a:effectLst/>
                          <a:latin typeface="Calibri" panose="020F0502020204030204" pitchFamily="34" charset="0"/>
                        </a:rPr>
                        <a:t>Glewwe</a:t>
                      </a:r>
                      <a:endParaRPr lang="en-US" sz="1150" b="0" i="0" u="none" strike="noStrike" dirty="0">
                        <a:solidFill>
                          <a:srgbClr val="000000"/>
                        </a:solidFill>
                        <a:effectLst/>
                        <a:latin typeface="Calibri" panose="020F0502020204030204" pitchFamily="34" charset="0"/>
                      </a:endParaRP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CenterPoint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467807768"/>
                  </a:ext>
                </a:extLst>
              </a:tr>
              <a:tr h="247851">
                <a:tc>
                  <a:txBody>
                    <a:bodyPr/>
                    <a:lstStyle/>
                    <a:p>
                      <a:pPr algn="l" rtl="0" fontAlgn="b"/>
                      <a:r>
                        <a:rPr lang="en-US" sz="1150" b="0" i="0" u="none" strike="noStrike">
                          <a:solidFill>
                            <a:srgbClr val="000000"/>
                          </a:solidFill>
                          <a:effectLst/>
                          <a:latin typeface="Calibri" panose="020F0502020204030204" pitchFamily="34" charset="0"/>
                        </a:rPr>
                        <a:t>Ethan Warner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CenterPoint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Kyle Schleis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Connexus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Will Nissen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Minnesota Public Utilities Commission</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763655280"/>
                  </a:ext>
                </a:extLst>
              </a:tr>
              <a:tr h="247851">
                <a:tc>
                  <a:txBody>
                    <a:bodyPr/>
                    <a:lstStyle/>
                    <a:p>
                      <a:pPr algn="l" rtl="0" fontAlgn="b"/>
                      <a:r>
                        <a:rPr lang="en-US" sz="1150" b="0" i="0" u="none" strike="noStrike">
                          <a:solidFill>
                            <a:srgbClr val="000000"/>
                          </a:solidFill>
                          <a:effectLst/>
                          <a:latin typeface="Calibri" panose="020F0502020204030204" pitchFamily="34" charset="0"/>
                        </a:rPr>
                        <a:t>Gregory Ehrendreich</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Midwest Energy Efficiency Alliance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Kurt Hauser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Missouri River Energy Services</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Wyatt Miller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Minnesota Power</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334650610"/>
                  </a:ext>
                </a:extLst>
              </a:tr>
              <a:tr h="247851">
                <a:tc>
                  <a:txBody>
                    <a:bodyPr/>
                    <a:lstStyle/>
                    <a:p>
                      <a:pPr algn="l" rtl="0" fontAlgn="b"/>
                      <a:r>
                        <a:rPr lang="en-US" sz="1150" b="0" i="0" u="none" strike="noStrike">
                          <a:solidFill>
                            <a:srgbClr val="000000"/>
                          </a:solidFill>
                          <a:effectLst/>
                          <a:latin typeface="Calibri" panose="020F0502020204030204" pitchFamily="34" charset="0"/>
                        </a:rPr>
                        <a:t>Grey Staples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The Mendota Group</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Laura Silver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Zach </a:t>
                      </a:r>
                      <a:r>
                        <a:rPr lang="en-US" sz="1150" b="0" i="0" u="none" strike="noStrike" dirty="0" err="1">
                          <a:solidFill>
                            <a:srgbClr val="000000"/>
                          </a:solidFill>
                          <a:effectLst/>
                          <a:latin typeface="Calibri" panose="020F0502020204030204" pitchFamily="34" charset="0"/>
                        </a:rPr>
                        <a:t>Froio</a:t>
                      </a:r>
                      <a:endParaRPr lang="en-US" sz="1150" b="0" i="0" u="none" strike="noStrike" dirty="0">
                        <a:solidFill>
                          <a:srgbClr val="000000"/>
                        </a:solidFill>
                        <a:effectLst/>
                        <a:latin typeface="Calibri" panose="020F0502020204030204" pitchFamily="34" charset="0"/>
                      </a:endParaRP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Minnesota Energy Resources Corp</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1455597131"/>
                  </a:ext>
                </a:extLst>
              </a:tr>
              <a:tr h="247851">
                <a:tc>
                  <a:txBody>
                    <a:bodyPr/>
                    <a:lstStyle/>
                    <a:p>
                      <a:pPr algn="l" rtl="0" fontAlgn="b"/>
                      <a:r>
                        <a:rPr lang="en-US" sz="1150" b="0" i="0" u="none" strike="noStrike">
                          <a:solidFill>
                            <a:srgbClr val="000000"/>
                          </a:solidFill>
                          <a:effectLst/>
                          <a:latin typeface="Calibri" panose="020F0502020204030204" pitchFamily="34" charset="0"/>
                        </a:rPr>
                        <a:t>Isabel Ricker</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Public Utilities Commission</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Lauren Sweeney</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Commerce</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Zach </a:t>
                      </a:r>
                      <a:r>
                        <a:rPr lang="en-US" sz="1150" b="0" i="0" u="none" strike="noStrike" dirty="0" err="1">
                          <a:solidFill>
                            <a:srgbClr val="000000"/>
                          </a:solidFill>
                          <a:effectLst/>
                          <a:latin typeface="Calibri" panose="020F0502020204030204" pitchFamily="34" charset="0"/>
                        </a:rPr>
                        <a:t>Klabo</a:t>
                      </a:r>
                      <a:endParaRPr lang="en-US" sz="1150" b="0" i="0" u="none" strike="noStrike" dirty="0">
                        <a:solidFill>
                          <a:srgbClr val="000000"/>
                        </a:solidFill>
                        <a:effectLst/>
                        <a:latin typeface="Calibri" panose="020F0502020204030204" pitchFamily="34" charset="0"/>
                      </a:endParaRP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Montana - Dakota Utilities Company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167634655"/>
                  </a:ext>
                </a:extLst>
              </a:tr>
              <a:tr h="174954">
                <a:tc>
                  <a:txBody>
                    <a:bodyPr/>
                    <a:lstStyle/>
                    <a:p>
                      <a:pPr algn="l" rtl="0" fontAlgn="b"/>
                      <a:r>
                        <a:rPr lang="en-US" sz="1150" b="0" i="0" u="none" strike="noStrike">
                          <a:solidFill>
                            <a:srgbClr val="000000"/>
                          </a:solidFill>
                          <a:effectLst/>
                          <a:latin typeface="Calibri" panose="020F0502020204030204" pitchFamily="34" charset="0"/>
                        </a:rPr>
                        <a:t>Jake Millette</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Michaels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Lisa Beckner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Minnesota Power</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 </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4253330116"/>
                  </a:ext>
                </a:extLst>
              </a:tr>
              <a:tr h="174954">
                <a:tc>
                  <a:txBody>
                    <a:bodyPr/>
                    <a:lstStyle/>
                    <a:p>
                      <a:pPr algn="l" rtl="0" fontAlgn="b"/>
                      <a:r>
                        <a:rPr lang="en-US" sz="1150" b="0" i="0" u="none" strike="noStrike">
                          <a:solidFill>
                            <a:srgbClr val="000000"/>
                          </a:solidFill>
                          <a:effectLst/>
                          <a:latin typeface="Calibri" panose="020F0502020204030204" pitchFamily="34" charset="0"/>
                        </a:rPr>
                        <a:t>Jamie Stallman</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Great River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Lloyd Kass</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Franklin Energy</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fontAlgn="b"/>
                      <a:r>
                        <a:rPr lang="en-US" sz="1150" b="0" i="0" u="none" strike="noStrike">
                          <a:solidFill>
                            <a:srgbClr val="000000"/>
                          </a:solidFill>
                          <a:effectLst/>
                          <a:latin typeface="Arial" panose="020B0604020202020204" pitchFamily="34" charset="0"/>
                        </a:rPr>
                        <a:t> </a:t>
                      </a:r>
                    </a:p>
                  </a:txBody>
                  <a:tcPr marL="27432" marR="0" marT="0" marB="0" anchor="b">
                    <a:lnL w="12700" cap="flat" cmpd="sng" algn="ctr">
                      <a:solidFill>
                        <a:srgbClr val="003865"/>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a:solidFill>
                            <a:srgbClr val="000000"/>
                          </a:solidFill>
                          <a:effectLst/>
                          <a:latin typeface="Calibri" panose="020F0502020204030204" pitchFamily="34" charset="0"/>
                        </a:rPr>
                        <a:t> </a:t>
                      </a:r>
                    </a:p>
                  </a:txBody>
                  <a:tcPr marL="27432" marR="0" marT="0" marB="0" anchor="b">
                    <a:lnL w="12700" cap="flat" cmpd="sng" algn="ctr">
                      <a:solidFill>
                        <a:srgbClr val="003865"/>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tc>
                  <a:txBody>
                    <a:bodyPr/>
                    <a:lstStyle/>
                    <a:p>
                      <a:pPr algn="l" rtl="0" fontAlgn="b"/>
                      <a:r>
                        <a:rPr lang="en-US" sz="1150" b="0" i="0" u="none" strike="noStrike" dirty="0">
                          <a:solidFill>
                            <a:srgbClr val="000000"/>
                          </a:solidFill>
                          <a:effectLst/>
                          <a:latin typeface="Calibri" panose="020F0502020204030204" pitchFamily="34" charset="0"/>
                        </a:rPr>
                        <a:t> </a:t>
                      </a:r>
                    </a:p>
                  </a:txBody>
                  <a:tcPr marL="27432" marR="0" marT="0" marB="0" anchor="b">
                    <a:lnL w="6350" cap="flat" cmpd="sng" algn="ctr">
                      <a:solidFill>
                        <a:srgbClr val="000000"/>
                      </a:solidFill>
                      <a:prstDash val="solid"/>
                      <a:round/>
                      <a:headEnd type="none" w="med" len="med"/>
                      <a:tailEnd type="none" w="med" len="med"/>
                    </a:lnL>
                    <a:lnR w="12700" cap="flat" cmpd="sng" algn="ctr">
                      <a:solidFill>
                        <a:srgbClr val="003865"/>
                      </a:solidFill>
                      <a:prstDash val="solid"/>
                      <a:round/>
                      <a:headEnd type="none" w="med" len="med"/>
                      <a:tailEnd type="none" w="med" len="med"/>
                    </a:lnR>
                    <a:lnT w="12700" cap="flat" cmpd="sng" algn="ctr">
                      <a:solidFill>
                        <a:srgbClr val="003865"/>
                      </a:solidFill>
                      <a:prstDash val="solid"/>
                      <a:round/>
                      <a:headEnd type="none" w="med" len="med"/>
                      <a:tailEnd type="none" w="med" len="med"/>
                    </a:lnT>
                    <a:lnB w="12700" cap="flat" cmpd="sng" algn="ctr">
                      <a:solidFill>
                        <a:srgbClr val="003865"/>
                      </a:solidFill>
                      <a:prstDash val="solid"/>
                      <a:round/>
                      <a:headEnd type="none" w="med" len="med"/>
                      <a:tailEnd type="none" w="med" len="med"/>
                    </a:lnB>
                    <a:noFill/>
                  </a:tcPr>
                </a:tc>
                <a:extLst>
                  <a:ext uri="{0D108BD9-81ED-4DB2-BD59-A6C34878D82A}">
                    <a16:rowId xmlns:a16="http://schemas.microsoft.com/office/drawing/2014/main" val="2946314122"/>
                  </a:ext>
                </a:extLst>
              </a:tr>
            </a:tbl>
          </a:graphicData>
        </a:graphic>
      </p:graphicFrame>
    </p:spTree>
    <p:extLst>
      <p:ext uri="{BB962C8B-B14F-4D97-AF65-F5344CB8AC3E}">
        <p14:creationId xmlns:p14="http://schemas.microsoft.com/office/powerpoint/2010/main" val="16052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0625-56C7-41F4-8F51-9229FC22D22E}"/>
              </a:ext>
            </a:extLst>
          </p:cNvPr>
          <p:cNvSpPr>
            <a:spLocks noGrp="1"/>
          </p:cNvSpPr>
          <p:nvPr>
            <p:ph type="title"/>
          </p:nvPr>
        </p:nvSpPr>
        <p:spPr/>
        <p:txBody>
          <a:bodyPr>
            <a:normAutofit/>
          </a:bodyPr>
          <a:lstStyle/>
          <a:p>
            <a:pPr algn="ctr"/>
            <a:r>
              <a:rPr lang="en-US" sz="3300" b="1" dirty="0"/>
              <a:t>Welcome</a:t>
            </a:r>
          </a:p>
        </p:txBody>
      </p:sp>
      <p:sp>
        <p:nvSpPr>
          <p:cNvPr id="3" name="Content Placeholder 2">
            <a:extLst>
              <a:ext uri="{FF2B5EF4-FFF2-40B4-BE49-F238E27FC236}">
                <a16:creationId xmlns:a16="http://schemas.microsoft.com/office/drawing/2014/main" id="{5FC34DB4-3627-4549-82B8-99A8CC82EE89}"/>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Welcome to the fifth meeting of the Cost Effectiveness Advisory Committee. </a:t>
            </a:r>
          </a:p>
          <a:p>
            <a:pPr>
              <a:spcBef>
                <a:spcPts val="400"/>
              </a:spcBef>
              <a:spcAft>
                <a:spcPts val="400"/>
              </a:spcAft>
            </a:pPr>
            <a:r>
              <a:rPr lang="en-US" dirty="0"/>
              <a:t>This process will consider proposed changes and updates to the Minnesota cost-effectiveness test.</a:t>
            </a:r>
          </a:p>
          <a:p>
            <a:pPr>
              <a:spcBef>
                <a:spcPts val="400"/>
              </a:spcBef>
              <a:spcAft>
                <a:spcPts val="400"/>
              </a:spcAft>
            </a:pPr>
            <a:r>
              <a:rPr lang="en-US" dirty="0"/>
              <a:t>We are recording the meeting but will only use it to revise notes.</a:t>
            </a:r>
          </a:p>
          <a:p>
            <a:pPr>
              <a:spcBef>
                <a:spcPts val="400"/>
              </a:spcBef>
              <a:spcAft>
                <a:spcPts val="400"/>
              </a:spcAft>
            </a:pPr>
            <a:r>
              <a:rPr lang="en-US" dirty="0"/>
              <a:t>We encourage comments and questions, either live or through chat.</a:t>
            </a:r>
          </a:p>
          <a:p>
            <a:pPr>
              <a:spcBef>
                <a:spcPts val="400"/>
              </a:spcBef>
              <a:spcAft>
                <a:spcPts val="400"/>
              </a:spcAft>
            </a:pPr>
            <a:endParaRPr lang="en-US" dirty="0"/>
          </a:p>
        </p:txBody>
      </p:sp>
      <p:sp>
        <p:nvSpPr>
          <p:cNvPr id="5" name="Footer Placeholder 4">
            <a:extLst>
              <a:ext uri="{FF2B5EF4-FFF2-40B4-BE49-F238E27FC236}">
                <a16:creationId xmlns:a16="http://schemas.microsoft.com/office/drawing/2014/main" id="{8461FF53-4D5D-4D8C-8640-4BFBC7C00ED6}"/>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504578D5-73BA-4B3F-B745-3DEF644546D5}"/>
              </a:ext>
            </a:extLst>
          </p:cNvPr>
          <p:cNvSpPr>
            <a:spLocks noGrp="1"/>
          </p:cNvSpPr>
          <p:nvPr>
            <p:ph type="sldNum" sz="quarter" idx="12"/>
          </p:nvPr>
        </p:nvSpPr>
        <p:spPr/>
        <p:txBody>
          <a:bodyPr/>
          <a:lstStyle/>
          <a:p>
            <a:fld id="{48F63A3B-78C7-47BE-AE5E-E10140E04643}" type="slidenum">
              <a:rPr lang="en-US" smtClean="0"/>
              <a:t>5</a:t>
            </a:fld>
            <a:endParaRPr lang="en-US" dirty="0"/>
          </a:p>
        </p:txBody>
      </p:sp>
      <p:sp>
        <p:nvSpPr>
          <p:cNvPr id="7" name="Date Placeholder 4">
            <a:extLst>
              <a:ext uri="{FF2B5EF4-FFF2-40B4-BE49-F238E27FC236}">
                <a16:creationId xmlns:a16="http://schemas.microsoft.com/office/drawing/2014/main" id="{465BA706-9944-E575-471B-252BCCFA402B}"/>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77454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F6FBC-D848-334E-BD50-A41FE39FD2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397D8-553A-5AE6-A6E2-58CB3FA17362}"/>
              </a:ext>
            </a:extLst>
          </p:cNvPr>
          <p:cNvSpPr>
            <a:spLocks noGrp="1"/>
          </p:cNvSpPr>
          <p:nvPr>
            <p:ph type="ctrTitle"/>
          </p:nvPr>
        </p:nvSpPr>
        <p:spPr/>
        <p:txBody>
          <a:bodyPr>
            <a:normAutofit/>
          </a:bodyPr>
          <a:lstStyle/>
          <a:p>
            <a:r>
              <a:rPr lang="en-US" sz="3300" b="1" dirty="0"/>
              <a:t>Summary of CAC Feedback Following Meeting 4</a:t>
            </a:r>
          </a:p>
        </p:txBody>
      </p:sp>
      <p:sp>
        <p:nvSpPr>
          <p:cNvPr id="7" name="Footer Placeholder 6">
            <a:extLst>
              <a:ext uri="{FF2B5EF4-FFF2-40B4-BE49-F238E27FC236}">
                <a16:creationId xmlns:a16="http://schemas.microsoft.com/office/drawing/2014/main" id="{326F4D9F-96B2-206B-CFAE-C046FD30F7E5}"/>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62BCCF91-E6CD-1A5D-92F2-54E6E8DA45DB}"/>
              </a:ext>
            </a:extLst>
          </p:cNvPr>
          <p:cNvSpPr>
            <a:spLocks noGrp="1"/>
          </p:cNvSpPr>
          <p:nvPr>
            <p:ph type="sldNum" sz="quarter" idx="16"/>
          </p:nvPr>
        </p:nvSpPr>
        <p:spPr/>
        <p:txBody>
          <a:bodyPr/>
          <a:lstStyle/>
          <a:p>
            <a:fld id="{48F63A3B-78C7-47BE-AE5E-E10140E04643}" type="slidenum">
              <a:rPr lang="en-US" smtClean="0"/>
              <a:pPr/>
              <a:t>6</a:t>
            </a:fld>
            <a:endParaRPr lang="en-US" dirty="0"/>
          </a:p>
        </p:txBody>
      </p:sp>
      <p:pic>
        <p:nvPicPr>
          <p:cNvPr id="10" name="Graphic 9" descr="Electrician">
            <a:extLst>
              <a:ext uri="{FF2B5EF4-FFF2-40B4-BE49-F238E27FC236}">
                <a16:creationId xmlns:a16="http://schemas.microsoft.com/office/drawing/2014/main" id="{BB1B2752-A3D8-A643-2B22-5CD7F4EA6C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A5B5CDC4-CEBB-8629-433B-42C53D6EC2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AB427154-A234-DE4B-8298-C813475F9B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0780857A-AD3F-616E-D44F-3A86A442AA5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E6F317FB-C014-FDCA-6A75-67E79F52E9B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394911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91BE0-F21C-6DB8-E98E-6322C030F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5E7A6-46FD-C3DB-841B-AABA8E534CB1}"/>
              </a:ext>
            </a:extLst>
          </p:cNvPr>
          <p:cNvSpPr>
            <a:spLocks noGrp="1"/>
          </p:cNvSpPr>
          <p:nvPr>
            <p:ph type="title"/>
          </p:nvPr>
        </p:nvSpPr>
        <p:spPr/>
        <p:txBody>
          <a:bodyPr>
            <a:normAutofit/>
          </a:bodyPr>
          <a:lstStyle/>
          <a:p>
            <a:pPr algn="ctr"/>
            <a:r>
              <a:rPr lang="en-US" sz="3300" b="1" dirty="0"/>
              <a:t>Refresher on December 9 Meeting</a:t>
            </a:r>
          </a:p>
        </p:txBody>
      </p:sp>
      <p:sp>
        <p:nvSpPr>
          <p:cNvPr id="3" name="Content Placeholder 2">
            <a:extLst>
              <a:ext uri="{FF2B5EF4-FFF2-40B4-BE49-F238E27FC236}">
                <a16:creationId xmlns:a16="http://schemas.microsoft.com/office/drawing/2014/main" id="{C756F78B-E257-DCA6-6EBD-E01B3EA25806}"/>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Discussed feedback on E4theFuture Open-Source Cost-Effectiveness Model.</a:t>
            </a:r>
          </a:p>
          <a:p>
            <a:pPr>
              <a:spcBef>
                <a:spcPts val="400"/>
              </a:spcBef>
              <a:spcAft>
                <a:spcPts val="400"/>
              </a:spcAft>
            </a:pPr>
            <a:r>
              <a:rPr lang="en-US" dirty="0"/>
              <a:t>Discussed NUSIs and USIs selected for update in 2025.</a:t>
            </a:r>
          </a:p>
          <a:p>
            <a:pPr>
              <a:spcBef>
                <a:spcPts val="400"/>
              </a:spcBef>
              <a:spcAft>
                <a:spcPts val="400"/>
              </a:spcAft>
            </a:pPr>
            <a:r>
              <a:rPr lang="en-US" dirty="0"/>
              <a:t>Discussed proposed approach for updating/quantifying Utility System Impacts (USIs) and Non-Utility System Impacts (NUSIs).</a:t>
            </a:r>
          </a:p>
          <a:p>
            <a:pPr>
              <a:spcBef>
                <a:spcPts val="400"/>
              </a:spcBef>
              <a:spcAft>
                <a:spcPts val="400"/>
              </a:spcAft>
            </a:pPr>
            <a:r>
              <a:rPr lang="en-US" dirty="0"/>
              <a:t>Discussed plans for February Advisory Committee meeting.</a:t>
            </a:r>
          </a:p>
        </p:txBody>
      </p:sp>
      <p:sp>
        <p:nvSpPr>
          <p:cNvPr id="4" name="Date Placeholder 3">
            <a:extLst>
              <a:ext uri="{FF2B5EF4-FFF2-40B4-BE49-F238E27FC236}">
                <a16:creationId xmlns:a16="http://schemas.microsoft.com/office/drawing/2014/main" id="{1B7C8B7C-B2C5-3BE7-3B13-91416C527CCB}"/>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4BF74E17-0D21-3627-EF9B-1A2CE440BD35}"/>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92C6DBF3-3983-56C3-D4A0-4507DD701871}"/>
              </a:ext>
            </a:extLst>
          </p:cNvPr>
          <p:cNvSpPr>
            <a:spLocks noGrp="1"/>
          </p:cNvSpPr>
          <p:nvPr>
            <p:ph type="sldNum" sz="quarter" idx="12"/>
          </p:nvPr>
        </p:nvSpPr>
        <p:spPr/>
        <p:txBody>
          <a:bodyPr/>
          <a:lstStyle/>
          <a:p>
            <a:fld id="{48F63A3B-78C7-47BE-AE5E-E10140E04643}" type="slidenum">
              <a:rPr lang="en-US" smtClean="0"/>
              <a:t>7</a:t>
            </a:fld>
            <a:endParaRPr lang="en-US" dirty="0"/>
          </a:p>
        </p:txBody>
      </p:sp>
    </p:spTree>
    <p:extLst>
      <p:ext uri="{BB962C8B-B14F-4D97-AF65-F5344CB8AC3E}">
        <p14:creationId xmlns:p14="http://schemas.microsoft.com/office/powerpoint/2010/main" val="3741627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27E7C-F505-84EA-79CC-C3EBD9FE7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5458C-BA84-F91E-069B-78321F2E5BEA}"/>
              </a:ext>
            </a:extLst>
          </p:cNvPr>
          <p:cNvSpPr>
            <a:spLocks noGrp="1"/>
          </p:cNvSpPr>
          <p:nvPr>
            <p:ph type="title"/>
          </p:nvPr>
        </p:nvSpPr>
        <p:spPr/>
        <p:txBody>
          <a:bodyPr>
            <a:normAutofit/>
          </a:bodyPr>
          <a:lstStyle/>
          <a:p>
            <a:pPr algn="ctr"/>
            <a:r>
              <a:rPr lang="en-US" sz="3300" b="1" dirty="0"/>
              <a:t>Refresher on December 9 Meeting</a:t>
            </a:r>
          </a:p>
        </p:txBody>
      </p:sp>
      <p:sp>
        <p:nvSpPr>
          <p:cNvPr id="4" name="Date Placeholder 3">
            <a:extLst>
              <a:ext uri="{FF2B5EF4-FFF2-40B4-BE49-F238E27FC236}">
                <a16:creationId xmlns:a16="http://schemas.microsoft.com/office/drawing/2014/main" id="{2AA00667-FD16-E68B-B9A7-5A11379B4C8A}"/>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DF43082B-9108-4021-FC21-B8652606C9BA}"/>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F3C80763-58F4-28DA-E132-F1EA39C8342A}"/>
              </a:ext>
            </a:extLst>
          </p:cNvPr>
          <p:cNvSpPr>
            <a:spLocks noGrp="1"/>
          </p:cNvSpPr>
          <p:nvPr>
            <p:ph type="sldNum" sz="quarter" idx="12"/>
          </p:nvPr>
        </p:nvSpPr>
        <p:spPr/>
        <p:txBody>
          <a:bodyPr/>
          <a:lstStyle/>
          <a:p>
            <a:fld id="{48F63A3B-78C7-47BE-AE5E-E10140E04643}" type="slidenum">
              <a:rPr lang="en-US" smtClean="0"/>
              <a:t>8</a:t>
            </a:fld>
            <a:endParaRPr lang="en-US" dirty="0"/>
          </a:p>
        </p:txBody>
      </p:sp>
      <p:sp>
        <p:nvSpPr>
          <p:cNvPr id="8" name="Content Placeholder 7">
            <a:extLst>
              <a:ext uri="{FF2B5EF4-FFF2-40B4-BE49-F238E27FC236}">
                <a16:creationId xmlns:a16="http://schemas.microsoft.com/office/drawing/2014/main" id="{DE3C2DB8-6BF0-6E43-F529-EC697479587A}"/>
              </a:ext>
            </a:extLst>
          </p:cNvPr>
          <p:cNvSpPr>
            <a:spLocks noGrp="1"/>
          </p:cNvSpPr>
          <p:nvPr>
            <p:ph idx="1"/>
          </p:nvPr>
        </p:nvSpPr>
        <p:spPr/>
        <p:txBody>
          <a:bodyPr/>
          <a:lstStyle/>
          <a:p>
            <a:pPr>
              <a:spcBef>
                <a:spcPts val="400"/>
              </a:spcBef>
              <a:spcAft>
                <a:spcPts val="400"/>
              </a:spcAft>
            </a:pPr>
            <a:r>
              <a:rPr lang="en-US" dirty="0"/>
              <a:t>The proposed workstreams were:</a:t>
            </a:r>
          </a:p>
          <a:p>
            <a:pPr lvl="1">
              <a:spcBef>
                <a:spcPts val="400"/>
              </a:spcBef>
              <a:spcAft>
                <a:spcPts val="400"/>
              </a:spcAft>
            </a:pPr>
            <a:r>
              <a:rPr lang="en-US" sz="2300" dirty="0"/>
              <a:t>Updates to Utility System Impacts (A)</a:t>
            </a:r>
          </a:p>
          <a:p>
            <a:pPr lvl="1">
              <a:spcBef>
                <a:spcPts val="400"/>
              </a:spcBef>
              <a:spcAft>
                <a:spcPts val="400"/>
              </a:spcAft>
            </a:pPr>
            <a:r>
              <a:rPr lang="en-US" sz="2300" dirty="0"/>
              <a:t>Updates to Non-Utility System Impacts (B)</a:t>
            </a:r>
          </a:p>
          <a:p>
            <a:pPr lvl="1">
              <a:spcBef>
                <a:spcPts val="400"/>
              </a:spcBef>
              <a:spcAft>
                <a:spcPts val="400"/>
              </a:spcAft>
            </a:pPr>
            <a:r>
              <a:rPr lang="en-US" sz="2300" dirty="0"/>
              <a:t>Other Updates (C)</a:t>
            </a:r>
          </a:p>
          <a:p>
            <a:pPr lvl="1">
              <a:spcBef>
                <a:spcPts val="400"/>
              </a:spcBef>
              <a:spcAft>
                <a:spcPts val="400"/>
              </a:spcAft>
            </a:pPr>
            <a:r>
              <a:rPr lang="en-US" sz="2300" dirty="0"/>
              <a:t>Draft / Review of Eﬃcient Fuel-Switching and Load Management Cost-Eﬀectiveness Guidelines (D)</a:t>
            </a:r>
          </a:p>
          <a:p>
            <a:endParaRPr lang="en-US" dirty="0"/>
          </a:p>
        </p:txBody>
      </p:sp>
    </p:spTree>
    <p:extLst>
      <p:ext uri="{BB962C8B-B14F-4D97-AF65-F5344CB8AC3E}">
        <p14:creationId xmlns:p14="http://schemas.microsoft.com/office/powerpoint/2010/main" val="465471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C9269-B2C3-FE42-213E-23A38E080D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7C54F8-6E15-5EC8-6B0E-1C971DB47887}"/>
              </a:ext>
            </a:extLst>
          </p:cNvPr>
          <p:cNvSpPr>
            <a:spLocks noGrp="1"/>
          </p:cNvSpPr>
          <p:nvPr>
            <p:ph type="title"/>
          </p:nvPr>
        </p:nvSpPr>
        <p:spPr/>
        <p:txBody>
          <a:bodyPr>
            <a:normAutofit/>
          </a:bodyPr>
          <a:lstStyle/>
          <a:p>
            <a:pPr algn="ctr"/>
            <a:r>
              <a:rPr lang="en-US" sz="3300" b="1" dirty="0"/>
              <a:t>Approach for Quantifying Impacts / Updating Cost-Effectiveness Models</a:t>
            </a:r>
          </a:p>
        </p:txBody>
      </p:sp>
      <p:sp>
        <p:nvSpPr>
          <p:cNvPr id="3" name="Content Placeholder 2">
            <a:extLst>
              <a:ext uri="{FF2B5EF4-FFF2-40B4-BE49-F238E27FC236}">
                <a16:creationId xmlns:a16="http://schemas.microsoft.com/office/drawing/2014/main" id="{6A829221-ADED-86BD-6FB3-AD8695974D42}"/>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Other Updates include:</a:t>
            </a:r>
          </a:p>
          <a:p>
            <a:pPr lvl="1">
              <a:spcBef>
                <a:spcPts val="400"/>
              </a:spcBef>
              <a:spcAft>
                <a:spcPts val="400"/>
              </a:spcAft>
            </a:pPr>
            <a:r>
              <a:rPr lang="en-US" sz="2300" dirty="0"/>
              <a:t>Considering role that Secondary Tests should play, particularly related to EFS. </a:t>
            </a:r>
          </a:p>
          <a:p>
            <a:pPr lvl="1">
              <a:spcBef>
                <a:spcPts val="400"/>
              </a:spcBef>
              <a:spcAft>
                <a:spcPts val="400"/>
              </a:spcAft>
            </a:pPr>
            <a:r>
              <a:rPr lang="en-US" sz="2300" dirty="0"/>
              <a:t>Required fixes to BENCOST model such as extending measure/project lifetimes (Order Point 6d).</a:t>
            </a:r>
          </a:p>
          <a:p>
            <a:pPr>
              <a:spcBef>
                <a:spcPts val="400"/>
              </a:spcBef>
              <a:spcAft>
                <a:spcPts val="400"/>
              </a:spcAft>
            </a:pPr>
            <a:r>
              <a:rPr lang="en-US" dirty="0"/>
              <a:t>Additional Order Points -  </a:t>
            </a:r>
          </a:p>
          <a:p>
            <a:pPr lvl="1">
              <a:spcBef>
                <a:spcPts val="400"/>
              </a:spcBef>
              <a:spcAft>
                <a:spcPts val="400"/>
              </a:spcAft>
            </a:pPr>
            <a:r>
              <a:rPr lang="en-US" sz="2300" dirty="0"/>
              <a:t>5d: avoided marginal energy costs that can be shared publicly (provided they are the most up-to-date), and </a:t>
            </a:r>
          </a:p>
          <a:p>
            <a:pPr lvl="1">
              <a:spcBef>
                <a:spcPts val="400"/>
              </a:spcBef>
              <a:spcAft>
                <a:spcPts val="400"/>
              </a:spcAft>
            </a:pPr>
            <a:r>
              <a:rPr lang="en-US" sz="2300" dirty="0"/>
              <a:t>6c: related to the BENCOST Commodity Cost input, whether there is publicly available data source for Minnesota forecasted natural gas prices.</a:t>
            </a:r>
            <a:endParaRPr lang="en-US" dirty="0"/>
          </a:p>
          <a:p>
            <a:pPr>
              <a:spcBef>
                <a:spcPts val="400"/>
              </a:spcBef>
              <a:spcAft>
                <a:spcPts val="400"/>
              </a:spcAft>
            </a:pPr>
            <a:endParaRPr lang="en-US" dirty="0"/>
          </a:p>
        </p:txBody>
      </p:sp>
      <p:sp>
        <p:nvSpPr>
          <p:cNvPr id="4" name="Date Placeholder 3">
            <a:extLst>
              <a:ext uri="{FF2B5EF4-FFF2-40B4-BE49-F238E27FC236}">
                <a16:creationId xmlns:a16="http://schemas.microsoft.com/office/drawing/2014/main" id="{FE27B9E0-2256-F439-AFA1-802AE021CAB7}"/>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652F9A0F-56A5-738F-2E1E-BDCA82B317FE}"/>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82B361B3-A173-5724-2E8E-ACB1815548AF}"/>
              </a:ext>
            </a:extLst>
          </p:cNvPr>
          <p:cNvSpPr>
            <a:spLocks noGrp="1"/>
          </p:cNvSpPr>
          <p:nvPr>
            <p:ph type="sldNum" sz="quarter" idx="12"/>
          </p:nvPr>
        </p:nvSpPr>
        <p:spPr/>
        <p:txBody>
          <a:bodyPr/>
          <a:lstStyle/>
          <a:p>
            <a:fld id="{48F63A3B-78C7-47BE-AE5E-E10140E04643}" type="slidenum">
              <a:rPr lang="en-US" smtClean="0"/>
              <a:t>9</a:t>
            </a:fld>
            <a:endParaRPr lang="en-US" dirty="0"/>
          </a:p>
        </p:txBody>
      </p:sp>
    </p:spTree>
    <p:extLst>
      <p:ext uri="{BB962C8B-B14F-4D97-AF65-F5344CB8AC3E}">
        <p14:creationId xmlns:p14="http://schemas.microsoft.com/office/powerpoint/2010/main" val="1694251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FF02E-989B-A1E3-858E-5AD0A8803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474A2-2164-34C6-5F9C-3592B331AC3B}"/>
              </a:ext>
            </a:extLst>
          </p:cNvPr>
          <p:cNvSpPr>
            <a:spLocks noGrp="1"/>
          </p:cNvSpPr>
          <p:nvPr>
            <p:ph type="title"/>
          </p:nvPr>
        </p:nvSpPr>
        <p:spPr/>
        <p:txBody>
          <a:bodyPr>
            <a:normAutofit/>
          </a:bodyPr>
          <a:lstStyle/>
          <a:p>
            <a:pPr algn="ctr"/>
            <a:r>
              <a:rPr lang="en-US" sz="3300" b="1" dirty="0"/>
              <a:t>Approach for Quantifying Impacts / Updating Cost-Effectiveness Models</a:t>
            </a:r>
          </a:p>
        </p:txBody>
      </p:sp>
      <p:sp>
        <p:nvSpPr>
          <p:cNvPr id="3" name="Content Placeholder 2">
            <a:extLst>
              <a:ext uri="{FF2B5EF4-FFF2-40B4-BE49-F238E27FC236}">
                <a16:creationId xmlns:a16="http://schemas.microsoft.com/office/drawing/2014/main" id="{BB9A70EA-399C-0172-664A-E31EF87E278D}"/>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Regarding electric avoided marginal energy costs, the Department recognizes that challenges exist in finding values that can be made publicly available.</a:t>
            </a:r>
          </a:p>
          <a:p>
            <a:pPr lvl="1">
              <a:spcBef>
                <a:spcPts val="400"/>
              </a:spcBef>
              <a:spcAft>
                <a:spcPts val="400"/>
              </a:spcAft>
            </a:pPr>
            <a:r>
              <a:rPr lang="en-US" sz="2300" dirty="0"/>
              <a:t>The Cambium database suggested in Staff’s Proposed Decision has problems, most notably inconsistency with the values utilities use in resource planning.</a:t>
            </a:r>
          </a:p>
          <a:p>
            <a:pPr>
              <a:spcBef>
                <a:spcPts val="400"/>
              </a:spcBef>
              <a:spcAft>
                <a:spcPts val="400"/>
              </a:spcAft>
            </a:pPr>
            <a:r>
              <a:rPr lang="en-US" dirty="0"/>
              <a:t>For the BENCOST Commodity Cost input, the Department remains interested in determining if there are available, non-proprietary gas price forecasts. </a:t>
            </a:r>
          </a:p>
          <a:p>
            <a:pPr lvl="1">
              <a:spcBef>
                <a:spcPts val="400"/>
              </a:spcBef>
              <a:spcAft>
                <a:spcPts val="400"/>
              </a:spcAft>
            </a:pPr>
            <a:r>
              <a:rPr lang="en-US" sz="2300" dirty="0"/>
              <a:t>The PUC has ordered (Docket CI-21-565, 10/28/24) that utilities file Natural Gas Integrated Resource Plans; however, these are not anticipated until 7/1/26 (Xcel), 7/1/27 (CenterPoint), and 7/1/28 (MERC) – with decisions issued within 18 months of filing.</a:t>
            </a:r>
          </a:p>
        </p:txBody>
      </p:sp>
      <p:sp>
        <p:nvSpPr>
          <p:cNvPr id="4" name="Date Placeholder 3">
            <a:extLst>
              <a:ext uri="{FF2B5EF4-FFF2-40B4-BE49-F238E27FC236}">
                <a16:creationId xmlns:a16="http://schemas.microsoft.com/office/drawing/2014/main" id="{9D31BDEF-8DF0-70BA-D83A-FB9000716CA3}"/>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5C880826-B594-17F0-8869-9FF173EC74D2}"/>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6646AC0A-DAB4-8A8B-FE9F-378941745CE5}"/>
              </a:ext>
            </a:extLst>
          </p:cNvPr>
          <p:cNvSpPr>
            <a:spLocks noGrp="1"/>
          </p:cNvSpPr>
          <p:nvPr>
            <p:ph type="sldNum" sz="quarter" idx="12"/>
          </p:nvPr>
        </p:nvSpPr>
        <p:spPr/>
        <p:txBody>
          <a:bodyPr/>
          <a:lstStyle/>
          <a:p>
            <a:fld id="{48F63A3B-78C7-47BE-AE5E-E10140E04643}" type="slidenum">
              <a:rPr lang="en-US" smtClean="0"/>
              <a:t>10</a:t>
            </a:fld>
            <a:endParaRPr lang="en-US" dirty="0"/>
          </a:p>
        </p:txBody>
      </p:sp>
    </p:spTree>
    <p:extLst>
      <p:ext uri="{BB962C8B-B14F-4D97-AF65-F5344CB8AC3E}">
        <p14:creationId xmlns:p14="http://schemas.microsoft.com/office/powerpoint/2010/main" val="1287813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98CF-C2FA-8755-A66E-EB58C6B43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F6A25-C135-8661-163A-10FFC9106397}"/>
              </a:ext>
            </a:extLst>
          </p:cNvPr>
          <p:cNvSpPr>
            <a:spLocks noGrp="1"/>
          </p:cNvSpPr>
          <p:nvPr>
            <p:ph type="title"/>
          </p:nvPr>
        </p:nvSpPr>
        <p:spPr/>
        <p:txBody>
          <a:bodyPr>
            <a:normAutofit/>
          </a:bodyPr>
          <a:lstStyle/>
          <a:p>
            <a:pPr algn="ctr"/>
            <a:r>
              <a:rPr lang="en-US" sz="3300" b="1" dirty="0"/>
              <a:t>Approach for Quantifying Impacts / Updating Cost-Effectiveness Models (Updates to USIs and NUSIs)</a:t>
            </a:r>
          </a:p>
        </p:txBody>
      </p:sp>
      <p:sp>
        <p:nvSpPr>
          <p:cNvPr id="3" name="Content Placeholder 2">
            <a:extLst>
              <a:ext uri="{FF2B5EF4-FFF2-40B4-BE49-F238E27FC236}">
                <a16:creationId xmlns:a16="http://schemas.microsoft.com/office/drawing/2014/main" id="{661CB45F-B2D0-C622-8A64-CEAC0A8D63EA}"/>
              </a:ext>
            </a:extLst>
          </p:cNvPr>
          <p:cNvSpPr>
            <a:spLocks noGrp="1"/>
          </p:cNvSpPr>
          <p:nvPr>
            <p:ph idx="1"/>
          </p:nvPr>
        </p:nvSpPr>
        <p:spPr>
          <a:xfrm>
            <a:off x="425679" y="1445417"/>
            <a:ext cx="10928121" cy="4351338"/>
          </a:xfrm>
        </p:spPr>
        <p:txBody>
          <a:bodyPr>
            <a:noAutofit/>
          </a:bodyPr>
          <a:lstStyle/>
          <a:p>
            <a:pPr>
              <a:spcBef>
                <a:spcPts val="400"/>
              </a:spcBef>
              <a:spcAft>
                <a:spcPts val="400"/>
              </a:spcAft>
            </a:pPr>
            <a:r>
              <a:rPr lang="en-US" dirty="0"/>
              <a:t>(December) Will establish web page with sections for information related to Utility System Impacts and Non-Utility System Impacts (A, B, C). </a:t>
            </a:r>
          </a:p>
          <a:p>
            <a:pPr lvl="1">
              <a:spcBef>
                <a:spcPts val="400"/>
              </a:spcBef>
              <a:spcAft>
                <a:spcPts val="400"/>
              </a:spcAft>
            </a:pPr>
            <a:r>
              <a:rPr lang="en-US" sz="2300" dirty="0"/>
              <a:t>Will post tracking spreadsheet that includes monthly updates regarding progress in reviewing impacts and information collected to date. </a:t>
            </a:r>
          </a:p>
          <a:p>
            <a:pPr lvl="1">
              <a:spcBef>
                <a:spcPts val="400"/>
              </a:spcBef>
              <a:spcAft>
                <a:spcPts val="400"/>
              </a:spcAft>
            </a:pPr>
            <a:r>
              <a:rPr lang="en-US" sz="2300" dirty="0"/>
              <a:t>Will provide opportunity for stakeholder comments/contributions to collected information.</a:t>
            </a:r>
          </a:p>
          <a:p>
            <a:pPr lvl="1">
              <a:spcBef>
                <a:spcPts val="400"/>
              </a:spcBef>
              <a:spcAft>
                <a:spcPts val="400"/>
              </a:spcAft>
            </a:pPr>
            <a:r>
              <a:rPr lang="en-US" sz="2300" dirty="0"/>
              <a:t>Monthly emailed progress updates.</a:t>
            </a:r>
          </a:p>
          <a:p>
            <a:pPr>
              <a:spcBef>
                <a:spcPts val="400"/>
              </a:spcBef>
              <a:spcAft>
                <a:spcPts val="400"/>
              </a:spcAft>
            </a:pPr>
            <a:r>
              <a:rPr lang="en-US" b="1" dirty="0"/>
              <a:t>(February) CAC meeting with presentations regarding information collected, proposed estimates, and issues identified.  Need for Ad Hoc meetings. (A,B,C)</a:t>
            </a:r>
          </a:p>
          <a:p>
            <a:pPr>
              <a:spcBef>
                <a:spcPts val="400"/>
              </a:spcBef>
              <a:spcAft>
                <a:spcPts val="400"/>
              </a:spcAft>
            </a:pPr>
            <a:r>
              <a:rPr lang="en-US" dirty="0"/>
              <a:t>(April) CAC meeting with updates to USI and NUSI progress. Need for Ad Hoc meetings. Updates on Open-Source Cost-Effectiveness Tool. (A,B,C)</a:t>
            </a:r>
          </a:p>
        </p:txBody>
      </p:sp>
      <p:sp>
        <p:nvSpPr>
          <p:cNvPr id="4" name="Date Placeholder 3">
            <a:extLst>
              <a:ext uri="{FF2B5EF4-FFF2-40B4-BE49-F238E27FC236}">
                <a16:creationId xmlns:a16="http://schemas.microsoft.com/office/drawing/2014/main" id="{3B1D5D6A-3A0A-4B0C-109C-B1813E4E4754}"/>
              </a:ext>
            </a:extLst>
          </p:cNvPr>
          <p:cNvSpPr>
            <a:spLocks noGrp="1"/>
          </p:cNvSpPr>
          <p:nvPr>
            <p:ph type="dt" sz="half" idx="10"/>
          </p:nvPr>
        </p:nvSpPr>
        <p:spPr/>
        <p:txBody>
          <a:bodyPr/>
          <a:lstStyle/>
          <a:p>
            <a:r>
              <a:rPr lang="en-US" dirty="0"/>
              <a:t>12/9/24</a:t>
            </a:r>
          </a:p>
        </p:txBody>
      </p:sp>
      <p:sp>
        <p:nvSpPr>
          <p:cNvPr id="5" name="Footer Placeholder 4">
            <a:extLst>
              <a:ext uri="{FF2B5EF4-FFF2-40B4-BE49-F238E27FC236}">
                <a16:creationId xmlns:a16="http://schemas.microsoft.com/office/drawing/2014/main" id="{71F2A9DB-28A6-B090-9AD6-3146A4493168}"/>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323A6ED6-EB59-EA07-B2F7-1859518D0E31}"/>
              </a:ext>
            </a:extLst>
          </p:cNvPr>
          <p:cNvSpPr>
            <a:spLocks noGrp="1"/>
          </p:cNvSpPr>
          <p:nvPr>
            <p:ph type="sldNum" sz="quarter" idx="12"/>
          </p:nvPr>
        </p:nvSpPr>
        <p:spPr/>
        <p:txBody>
          <a:bodyPr/>
          <a:lstStyle/>
          <a:p>
            <a:fld id="{48F63A3B-78C7-47BE-AE5E-E10140E04643}" type="slidenum">
              <a:rPr lang="en-US" smtClean="0"/>
              <a:t>11</a:t>
            </a:fld>
            <a:endParaRPr lang="en-US" dirty="0"/>
          </a:p>
        </p:txBody>
      </p:sp>
      <p:pic>
        <p:nvPicPr>
          <p:cNvPr id="12" name="Graphic 11" descr="Checkbox Checked with solid fill">
            <a:extLst>
              <a:ext uri="{FF2B5EF4-FFF2-40B4-BE49-F238E27FC236}">
                <a16:creationId xmlns:a16="http://schemas.microsoft.com/office/drawing/2014/main" id="{1F8473CB-267C-A921-178C-C75A41D297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24134" y="1342838"/>
            <a:ext cx="548640" cy="548640"/>
          </a:xfrm>
          <a:prstGeom prst="rect">
            <a:avLst/>
          </a:prstGeom>
        </p:spPr>
      </p:pic>
      <p:pic>
        <p:nvPicPr>
          <p:cNvPr id="7" name="Graphic 6" descr="Checkbox Checked with solid fill">
            <a:extLst>
              <a:ext uri="{FF2B5EF4-FFF2-40B4-BE49-F238E27FC236}">
                <a16:creationId xmlns:a16="http://schemas.microsoft.com/office/drawing/2014/main" id="{4546E0D6-553C-B4F1-D599-B81E630EA5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24134" y="2270155"/>
            <a:ext cx="548640" cy="548640"/>
          </a:xfrm>
          <a:prstGeom prst="rect">
            <a:avLst/>
          </a:prstGeom>
        </p:spPr>
      </p:pic>
      <p:pic>
        <p:nvPicPr>
          <p:cNvPr id="8" name="Graphic 7" descr="Checkbox Checked with solid fill">
            <a:extLst>
              <a:ext uri="{FF2B5EF4-FFF2-40B4-BE49-F238E27FC236}">
                <a16:creationId xmlns:a16="http://schemas.microsoft.com/office/drawing/2014/main" id="{AFB385C3-C962-F20D-DF34-E935805910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24134" y="3892751"/>
            <a:ext cx="548640" cy="548640"/>
          </a:xfrm>
          <a:prstGeom prst="rect">
            <a:avLst/>
          </a:prstGeom>
        </p:spPr>
      </p:pic>
      <p:pic>
        <p:nvPicPr>
          <p:cNvPr id="13" name="Graphic 12" descr="Stop outline">
            <a:extLst>
              <a:ext uri="{FF2B5EF4-FFF2-40B4-BE49-F238E27FC236}">
                <a16:creationId xmlns:a16="http://schemas.microsoft.com/office/drawing/2014/main" id="{2243378B-7F74-6171-0953-AD47BB8B17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15574" y="3172893"/>
            <a:ext cx="365760" cy="365760"/>
          </a:xfrm>
          <a:prstGeom prst="rect">
            <a:avLst/>
          </a:prstGeom>
        </p:spPr>
      </p:pic>
      <p:pic>
        <p:nvPicPr>
          <p:cNvPr id="17" name="Graphic 16" descr="Checkbox Checked with solid fill">
            <a:extLst>
              <a:ext uri="{FF2B5EF4-FFF2-40B4-BE49-F238E27FC236}">
                <a16:creationId xmlns:a16="http://schemas.microsoft.com/office/drawing/2014/main" id="{E8755955-4163-68E8-DFF7-37B4B87FE6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24134" y="4595613"/>
            <a:ext cx="548640" cy="548640"/>
          </a:xfrm>
          <a:prstGeom prst="rect">
            <a:avLst/>
          </a:prstGeom>
        </p:spPr>
      </p:pic>
    </p:spTree>
    <p:extLst>
      <p:ext uri="{BB962C8B-B14F-4D97-AF65-F5344CB8AC3E}">
        <p14:creationId xmlns:p14="http://schemas.microsoft.com/office/powerpoint/2010/main" val="346071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A410D-9D04-4038-9D03-7E963245C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161D8-6E0B-55C1-1068-99F4261D4CB4}"/>
              </a:ext>
            </a:extLst>
          </p:cNvPr>
          <p:cNvSpPr>
            <a:spLocks noGrp="1"/>
          </p:cNvSpPr>
          <p:nvPr>
            <p:ph type="title"/>
          </p:nvPr>
        </p:nvSpPr>
        <p:spPr/>
        <p:txBody>
          <a:bodyPr>
            <a:normAutofit/>
          </a:bodyPr>
          <a:lstStyle/>
          <a:p>
            <a:pPr algn="ctr"/>
            <a:r>
              <a:rPr lang="en-US" sz="3300" b="1" dirty="0"/>
              <a:t>Approach for Quantifying Impacts / Updating Cost-Effectiveness Models (Updates to USIs and NUSIs)</a:t>
            </a:r>
          </a:p>
        </p:txBody>
      </p:sp>
      <p:sp>
        <p:nvSpPr>
          <p:cNvPr id="3" name="Content Placeholder 2">
            <a:extLst>
              <a:ext uri="{FF2B5EF4-FFF2-40B4-BE49-F238E27FC236}">
                <a16:creationId xmlns:a16="http://schemas.microsoft.com/office/drawing/2014/main" id="{055F3F64-FF99-6875-A830-71672F76C346}"/>
              </a:ext>
            </a:extLst>
          </p:cNvPr>
          <p:cNvSpPr>
            <a:spLocks noGrp="1"/>
          </p:cNvSpPr>
          <p:nvPr>
            <p:ph idx="1"/>
          </p:nvPr>
        </p:nvSpPr>
        <p:spPr>
          <a:xfrm>
            <a:off x="425679" y="1445417"/>
            <a:ext cx="10928121" cy="4351338"/>
          </a:xfrm>
        </p:spPr>
        <p:txBody>
          <a:bodyPr>
            <a:noAutofit/>
          </a:bodyPr>
          <a:lstStyle/>
          <a:p>
            <a:pPr>
              <a:spcBef>
                <a:spcPts val="400"/>
              </a:spcBef>
              <a:spcAft>
                <a:spcPts val="400"/>
              </a:spcAft>
            </a:pPr>
            <a:r>
              <a:rPr lang="en-US" dirty="0"/>
              <a:t>(June) CAC meeting to discuss near-final methodology details, draft estimates. Next steps leading up to Proposed Decision filing. (A,B,C,D)</a:t>
            </a:r>
          </a:p>
          <a:p>
            <a:pPr lvl="1">
              <a:spcBef>
                <a:spcPts val="400"/>
              </a:spcBef>
              <a:spcAft>
                <a:spcPts val="400"/>
              </a:spcAft>
            </a:pPr>
            <a:r>
              <a:rPr lang="en-US" sz="2300" dirty="0"/>
              <a:t>Draft Cost-Effectiveness Updates Summary document issued between meetings.</a:t>
            </a:r>
          </a:p>
          <a:p>
            <a:pPr>
              <a:spcBef>
                <a:spcPts val="400"/>
              </a:spcBef>
              <a:spcAft>
                <a:spcPts val="400"/>
              </a:spcAft>
            </a:pPr>
            <a:r>
              <a:rPr lang="en-US" dirty="0"/>
              <a:t>(August) CAC meeting will discuss the draft Cost-Effectiveness Updates Summary Document and CAC feedback. </a:t>
            </a:r>
          </a:p>
          <a:p>
            <a:pPr lvl="1">
              <a:spcBef>
                <a:spcPts val="400"/>
              </a:spcBef>
              <a:spcAft>
                <a:spcPts val="400"/>
              </a:spcAft>
            </a:pPr>
            <a:r>
              <a:rPr lang="en-US" sz="2300" dirty="0"/>
              <a:t>Draft EFS/Load Management Cost-Effectiveness Guidance issued between meetings.</a:t>
            </a:r>
          </a:p>
          <a:p>
            <a:pPr>
              <a:spcBef>
                <a:spcPts val="400"/>
              </a:spcBef>
              <a:spcAft>
                <a:spcPts val="400"/>
              </a:spcAft>
            </a:pPr>
            <a:r>
              <a:rPr lang="en-US" dirty="0"/>
              <a:t>(December) CAC meeting to discuss feedback on Draft EFS/Load Management Cost-Effectiveness Guidance.</a:t>
            </a:r>
          </a:p>
          <a:p>
            <a:pPr>
              <a:spcBef>
                <a:spcPts val="400"/>
              </a:spcBef>
              <a:spcAft>
                <a:spcPts val="400"/>
              </a:spcAft>
            </a:pPr>
            <a:r>
              <a:rPr lang="en-US" dirty="0"/>
              <a:t>(Q1 2026) Deputy Commissioner Decision on 2027—2029 ECO Cost-Effectiveness Methodologies for Electric and Gas Investor-Owned Utilities.</a:t>
            </a:r>
          </a:p>
        </p:txBody>
      </p:sp>
      <p:sp>
        <p:nvSpPr>
          <p:cNvPr id="4" name="Date Placeholder 3">
            <a:extLst>
              <a:ext uri="{FF2B5EF4-FFF2-40B4-BE49-F238E27FC236}">
                <a16:creationId xmlns:a16="http://schemas.microsoft.com/office/drawing/2014/main" id="{1E7EFBA3-5422-9563-14B3-83FF1D820EF3}"/>
              </a:ext>
            </a:extLst>
          </p:cNvPr>
          <p:cNvSpPr>
            <a:spLocks noGrp="1"/>
          </p:cNvSpPr>
          <p:nvPr>
            <p:ph type="dt" sz="half" idx="10"/>
          </p:nvPr>
        </p:nvSpPr>
        <p:spPr/>
        <p:txBody>
          <a:bodyPr/>
          <a:lstStyle/>
          <a:p>
            <a:r>
              <a:rPr lang="en-US" dirty="0"/>
              <a:t>12/9/24</a:t>
            </a:r>
          </a:p>
        </p:txBody>
      </p:sp>
      <p:sp>
        <p:nvSpPr>
          <p:cNvPr id="5" name="Footer Placeholder 4">
            <a:extLst>
              <a:ext uri="{FF2B5EF4-FFF2-40B4-BE49-F238E27FC236}">
                <a16:creationId xmlns:a16="http://schemas.microsoft.com/office/drawing/2014/main" id="{FC9E325A-66D5-AA10-7B97-3BF0249D3B7B}"/>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1B6D385A-188F-9424-614D-395945CC4D2C}"/>
              </a:ext>
            </a:extLst>
          </p:cNvPr>
          <p:cNvSpPr>
            <a:spLocks noGrp="1"/>
          </p:cNvSpPr>
          <p:nvPr>
            <p:ph type="sldNum" sz="quarter" idx="12"/>
          </p:nvPr>
        </p:nvSpPr>
        <p:spPr/>
        <p:txBody>
          <a:bodyPr/>
          <a:lstStyle/>
          <a:p>
            <a:fld id="{48F63A3B-78C7-47BE-AE5E-E10140E04643}" type="slidenum">
              <a:rPr lang="en-US" smtClean="0"/>
              <a:t>12</a:t>
            </a:fld>
            <a:endParaRPr lang="en-US" dirty="0"/>
          </a:p>
        </p:txBody>
      </p:sp>
    </p:spTree>
    <p:extLst>
      <p:ext uri="{BB962C8B-B14F-4D97-AF65-F5344CB8AC3E}">
        <p14:creationId xmlns:p14="http://schemas.microsoft.com/office/powerpoint/2010/main" val="2511470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13FF5-A85E-EBF9-EF17-3356965C817B}"/>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86EC4960-C2B6-6C4A-5F38-D84CC4C723EE}"/>
              </a:ext>
            </a:extLst>
          </p:cNvPr>
          <p:cNvSpPr txBox="1"/>
          <p:nvPr/>
        </p:nvSpPr>
        <p:spPr>
          <a:xfrm>
            <a:off x="949592" y="2076595"/>
            <a:ext cx="1505137" cy="307777"/>
          </a:xfrm>
          <a:prstGeom prst="rect">
            <a:avLst/>
          </a:prstGeom>
          <a:noFill/>
        </p:spPr>
        <p:txBody>
          <a:bodyPr wrap="square" rtlCol="0">
            <a:spAutoFit/>
          </a:bodyPr>
          <a:lstStyle/>
          <a:p>
            <a:pPr algn="ctr"/>
            <a:r>
              <a:rPr lang="en-US" sz="1300" dirty="0"/>
              <a:t>Email </a:t>
            </a:r>
            <a:r>
              <a:rPr lang="en-US" sz="1400" dirty="0"/>
              <a:t>Updates</a:t>
            </a:r>
            <a:endParaRPr lang="en-US" sz="1300" dirty="0"/>
          </a:p>
        </p:txBody>
      </p:sp>
      <p:sp>
        <p:nvSpPr>
          <p:cNvPr id="2" name="Title 1">
            <a:extLst>
              <a:ext uri="{FF2B5EF4-FFF2-40B4-BE49-F238E27FC236}">
                <a16:creationId xmlns:a16="http://schemas.microsoft.com/office/drawing/2014/main" id="{D5BA63A6-117F-4541-0705-895720F8B40C}"/>
              </a:ext>
            </a:extLst>
          </p:cNvPr>
          <p:cNvSpPr>
            <a:spLocks noGrp="1"/>
          </p:cNvSpPr>
          <p:nvPr>
            <p:ph type="title"/>
          </p:nvPr>
        </p:nvSpPr>
        <p:spPr/>
        <p:txBody>
          <a:bodyPr>
            <a:normAutofit/>
          </a:bodyPr>
          <a:lstStyle/>
          <a:p>
            <a:pPr algn="ctr"/>
            <a:r>
              <a:rPr lang="en-US" sz="3300" b="1" i="1" dirty="0"/>
              <a:t>Proposed Approach for Quantifying Impacts/Updating Cost-Effectiveness Models</a:t>
            </a:r>
          </a:p>
        </p:txBody>
      </p:sp>
      <p:sp>
        <p:nvSpPr>
          <p:cNvPr id="4" name="Date Placeholder 3">
            <a:extLst>
              <a:ext uri="{FF2B5EF4-FFF2-40B4-BE49-F238E27FC236}">
                <a16:creationId xmlns:a16="http://schemas.microsoft.com/office/drawing/2014/main" id="{143163E8-AE6D-3AC7-A94D-AB84D3831265}"/>
              </a:ext>
            </a:extLst>
          </p:cNvPr>
          <p:cNvSpPr>
            <a:spLocks noGrp="1"/>
          </p:cNvSpPr>
          <p:nvPr>
            <p:ph type="dt" sz="half" idx="10"/>
          </p:nvPr>
        </p:nvSpPr>
        <p:spPr/>
        <p:txBody>
          <a:bodyPr/>
          <a:lstStyle/>
          <a:p>
            <a:r>
              <a:rPr lang="en-US" dirty="0"/>
              <a:t>12/9/24</a:t>
            </a:r>
          </a:p>
        </p:txBody>
      </p:sp>
      <p:sp>
        <p:nvSpPr>
          <p:cNvPr id="5" name="Footer Placeholder 4">
            <a:extLst>
              <a:ext uri="{FF2B5EF4-FFF2-40B4-BE49-F238E27FC236}">
                <a16:creationId xmlns:a16="http://schemas.microsoft.com/office/drawing/2014/main" id="{9DBE6015-C446-6AE2-8034-937A537B72D8}"/>
              </a:ext>
            </a:extLst>
          </p:cNvPr>
          <p:cNvSpPr>
            <a:spLocks noGrp="1"/>
          </p:cNvSpPr>
          <p:nvPr>
            <p:ph type="ftr" sz="quarter" idx="3"/>
          </p:nvPr>
        </p:nvSpPr>
        <p:spPr>
          <a:xfrm>
            <a:off x="3329817" y="6314227"/>
            <a:ext cx="5587647" cy="365125"/>
          </a:xfrm>
        </p:spPr>
        <p:txBody>
          <a:bodyPr/>
          <a:lstStyle/>
          <a:p>
            <a:r>
              <a:rPr lang="en-US" dirty="0"/>
              <a:t>mn.gov/commerce</a:t>
            </a:r>
          </a:p>
        </p:txBody>
      </p:sp>
      <p:sp>
        <p:nvSpPr>
          <p:cNvPr id="6" name="Slide Number Placeholder 5">
            <a:extLst>
              <a:ext uri="{FF2B5EF4-FFF2-40B4-BE49-F238E27FC236}">
                <a16:creationId xmlns:a16="http://schemas.microsoft.com/office/drawing/2014/main" id="{4237F354-A848-5F01-AF88-86BCAFEF8126}"/>
              </a:ext>
            </a:extLst>
          </p:cNvPr>
          <p:cNvSpPr>
            <a:spLocks noGrp="1"/>
          </p:cNvSpPr>
          <p:nvPr>
            <p:ph type="sldNum" sz="quarter" idx="12"/>
          </p:nvPr>
        </p:nvSpPr>
        <p:spPr/>
        <p:txBody>
          <a:bodyPr/>
          <a:lstStyle/>
          <a:p>
            <a:fld id="{48F63A3B-78C7-47BE-AE5E-E10140E04643}" type="slidenum">
              <a:rPr lang="en-US" smtClean="0"/>
              <a:t>13</a:t>
            </a:fld>
            <a:endParaRPr lang="en-US" dirty="0"/>
          </a:p>
        </p:txBody>
      </p:sp>
      <p:graphicFrame>
        <p:nvGraphicFramePr>
          <p:cNvPr id="10" name="Diagram 9">
            <a:extLst>
              <a:ext uri="{FF2B5EF4-FFF2-40B4-BE49-F238E27FC236}">
                <a16:creationId xmlns:a16="http://schemas.microsoft.com/office/drawing/2014/main" id="{AA02D9C3-D2BF-0C48-E002-B97E3942E176}"/>
              </a:ext>
            </a:extLst>
          </p:cNvPr>
          <p:cNvGraphicFramePr/>
          <p:nvPr/>
        </p:nvGraphicFramePr>
        <p:xfrm>
          <a:off x="466942" y="2407523"/>
          <a:ext cx="10757587" cy="3596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Notched Right 2">
            <a:extLst>
              <a:ext uri="{FF2B5EF4-FFF2-40B4-BE49-F238E27FC236}">
                <a16:creationId xmlns:a16="http://schemas.microsoft.com/office/drawing/2014/main" id="{C378D611-2A44-B91B-081C-FC77515F1809}"/>
              </a:ext>
            </a:extLst>
          </p:cNvPr>
          <p:cNvSpPr/>
          <p:nvPr/>
        </p:nvSpPr>
        <p:spPr>
          <a:xfrm>
            <a:off x="1142527" y="1288312"/>
            <a:ext cx="10574141" cy="1046922"/>
          </a:xfrm>
          <a:prstGeom prst="notchedRightArrow">
            <a:avLst/>
          </a:prstGeom>
          <a:solidFill>
            <a:schemeClr val="tx1">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A370850-FDCE-7B9B-56A8-DA0F5E3E72A4}"/>
              </a:ext>
            </a:extLst>
          </p:cNvPr>
          <p:cNvSpPr txBox="1"/>
          <p:nvPr/>
        </p:nvSpPr>
        <p:spPr>
          <a:xfrm>
            <a:off x="1450185" y="1617974"/>
            <a:ext cx="695187" cy="369332"/>
          </a:xfrm>
          <a:prstGeom prst="rect">
            <a:avLst/>
          </a:prstGeom>
          <a:noFill/>
        </p:spPr>
        <p:txBody>
          <a:bodyPr wrap="square" rtlCol="0">
            <a:spAutoFit/>
          </a:bodyPr>
          <a:lstStyle/>
          <a:p>
            <a:r>
              <a:rPr lang="en-US" b="1" dirty="0"/>
              <a:t>Dec.</a:t>
            </a:r>
          </a:p>
        </p:txBody>
      </p:sp>
      <p:sp>
        <p:nvSpPr>
          <p:cNvPr id="8" name="TextBox 7">
            <a:extLst>
              <a:ext uri="{FF2B5EF4-FFF2-40B4-BE49-F238E27FC236}">
                <a16:creationId xmlns:a16="http://schemas.microsoft.com/office/drawing/2014/main" id="{9C131B1D-FA1C-185D-77BC-CB51AD7696BE}"/>
              </a:ext>
            </a:extLst>
          </p:cNvPr>
          <p:cNvSpPr txBox="1"/>
          <p:nvPr/>
        </p:nvSpPr>
        <p:spPr>
          <a:xfrm>
            <a:off x="2739470" y="1617974"/>
            <a:ext cx="595603" cy="369332"/>
          </a:xfrm>
          <a:prstGeom prst="rect">
            <a:avLst/>
          </a:prstGeom>
          <a:noFill/>
        </p:spPr>
        <p:txBody>
          <a:bodyPr wrap="square" rtlCol="0">
            <a:spAutoFit/>
          </a:bodyPr>
          <a:lstStyle/>
          <a:p>
            <a:r>
              <a:rPr lang="en-US" b="1" dirty="0"/>
              <a:t>Feb.</a:t>
            </a:r>
          </a:p>
        </p:txBody>
      </p:sp>
      <p:sp>
        <p:nvSpPr>
          <p:cNvPr id="9" name="TextBox 8">
            <a:extLst>
              <a:ext uri="{FF2B5EF4-FFF2-40B4-BE49-F238E27FC236}">
                <a16:creationId xmlns:a16="http://schemas.microsoft.com/office/drawing/2014/main" id="{56C8D91D-BD6A-EEF2-DAF5-25832D014279}"/>
              </a:ext>
            </a:extLst>
          </p:cNvPr>
          <p:cNvSpPr txBox="1"/>
          <p:nvPr/>
        </p:nvSpPr>
        <p:spPr>
          <a:xfrm>
            <a:off x="3939482" y="1617974"/>
            <a:ext cx="640971" cy="369332"/>
          </a:xfrm>
          <a:prstGeom prst="rect">
            <a:avLst/>
          </a:prstGeom>
          <a:noFill/>
        </p:spPr>
        <p:txBody>
          <a:bodyPr wrap="square" rtlCol="0">
            <a:spAutoFit/>
          </a:bodyPr>
          <a:lstStyle/>
          <a:p>
            <a:r>
              <a:rPr lang="en-US" b="1" dirty="0"/>
              <a:t>April</a:t>
            </a:r>
          </a:p>
        </p:txBody>
      </p:sp>
      <p:sp>
        <p:nvSpPr>
          <p:cNvPr id="11" name="TextBox 10">
            <a:extLst>
              <a:ext uri="{FF2B5EF4-FFF2-40B4-BE49-F238E27FC236}">
                <a16:creationId xmlns:a16="http://schemas.microsoft.com/office/drawing/2014/main" id="{84882A18-22C4-EC07-A372-8D895014918C}"/>
              </a:ext>
            </a:extLst>
          </p:cNvPr>
          <p:cNvSpPr txBox="1"/>
          <p:nvPr/>
        </p:nvSpPr>
        <p:spPr>
          <a:xfrm>
            <a:off x="5254574" y="1617974"/>
            <a:ext cx="695187" cy="369332"/>
          </a:xfrm>
          <a:prstGeom prst="rect">
            <a:avLst/>
          </a:prstGeom>
          <a:noFill/>
        </p:spPr>
        <p:txBody>
          <a:bodyPr wrap="square" rtlCol="0">
            <a:spAutoFit/>
          </a:bodyPr>
          <a:lstStyle/>
          <a:p>
            <a:r>
              <a:rPr lang="en-US" b="1" dirty="0"/>
              <a:t>June</a:t>
            </a:r>
          </a:p>
        </p:txBody>
      </p:sp>
      <p:sp>
        <p:nvSpPr>
          <p:cNvPr id="12" name="TextBox 11">
            <a:extLst>
              <a:ext uri="{FF2B5EF4-FFF2-40B4-BE49-F238E27FC236}">
                <a16:creationId xmlns:a16="http://schemas.microsoft.com/office/drawing/2014/main" id="{F5BA6234-B95E-C8E0-9F0C-F878E9FC0004}"/>
              </a:ext>
            </a:extLst>
          </p:cNvPr>
          <p:cNvSpPr txBox="1"/>
          <p:nvPr/>
        </p:nvSpPr>
        <p:spPr>
          <a:xfrm>
            <a:off x="6388252" y="1617974"/>
            <a:ext cx="873371" cy="369332"/>
          </a:xfrm>
          <a:prstGeom prst="rect">
            <a:avLst/>
          </a:prstGeom>
          <a:noFill/>
        </p:spPr>
        <p:txBody>
          <a:bodyPr wrap="square" rtlCol="0">
            <a:spAutoFit/>
          </a:bodyPr>
          <a:lstStyle/>
          <a:p>
            <a:r>
              <a:rPr lang="en-US" b="1" dirty="0"/>
              <a:t>August</a:t>
            </a:r>
          </a:p>
        </p:txBody>
      </p:sp>
      <p:sp>
        <p:nvSpPr>
          <p:cNvPr id="13" name="TextBox 12">
            <a:extLst>
              <a:ext uri="{FF2B5EF4-FFF2-40B4-BE49-F238E27FC236}">
                <a16:creationId xmlns:a16="http://schemas.microsoft.com/office/drawing/2014/main" id="{DF306A05-C6FC-02B8-6868-E5DEA6422BB5}"/>
              </a:ext>
            </a:extLst>
          </p:cNvPr>
          <p:cNvSpPr txBox="1"/>
          <p:nvPr/>
        </p:nvSpPr>
        <p:spPr>
          <a:xfrm>
            <a:off x="9113483" y="1617571"/>
            <a:ext cx="639491" cy="369332"/>
          </a:xfrm>
          <a:prstGeom prst="rect">
            <a:avLst/>
          </a:prstGeom>
          <a:noFill/>
        </p:spPr>
        <p:txBody>
          <a:bodyPr wrap="square" rtlCol="0">
            <a:spAutoFit/>
          </a:bodyPr>
          <a:lstStyle/>
          <a:p>
            <a:r>
              <a:rPr lang="en-US" b="1" dirty="0"/>
              <a:t>Dec.</a:t>
            </a:r>
          </a:p>
        </p:txBody>
      </p:sp>
      <p:sp>
        <p:nvSpPr>
          <p:cNvPr id="15" name="TextBox 14">
            <a:extLst>
              <a:ext uri="{FF2B5EF4-FFF2-40B4-BE49-F238E27FC236}">
                <a16:creationId xmlns:a16="http://schemas.microsoft.com/office/drawing/2014/main" id="{385707DB-5E03-DF45-8664-C7A7338E13A3}"/>
              </a:ext>
            </a:extLst>
          </p:cNvPr>
          <p:cNvSpPr txBox="1"/>
          <p:nvPr/>
        </p:nvSpPr>
        <p:spPr>
          <a:xfrm>
            <a:off x="10012660" y="1488608"/>
            <a:ext cx="967819" cy="646331"/>
          </a:xfrm>
          <a:prstGeom prst="rect">
            <a:avLst/>
          </a:prstGeom>
          <a:noFill/>
        </p:spPr>
        <p:txBody>
          <a:bodyPr wrap="square" rtlCol="0" anchor="ctr" anchorCtr="1">
            <a:spAutoFit/>
          </a:bodyPr>
          <a:lstStyle/>
          <a:p>
            <a:pPr algn="ctr"/>
            <a:r>
              <a:rPr lang="en-US" b="1" dirty="0"/>
              <a:t>Q1-2026*</a:t>
            </a:r>
          </a:p>
        </p:txBody>
      </p:sp>
      <p:sp>
        <p:nvSpPr>
          <p:cNvPr id="17" name="TextBox 16">
            <a:extLst>
              <a:ext uri="{FF2B5EF4-FFF2-40B4-BE49-F238E27FC236}">
                <a16:creationId xmlns:a16="http://schemas.microsoft.com/office/drawing/2014/main" id="{0C46B38D-DF99-8695-43C6-E2EF767CD213}"/>
              </a:ext>
            </a:extLst>
          </p:cNvPr>
          <p:cNvSpPr txBox="1"/>
          <p:nvPr/>
        </p:nvSpPr>
        <p:spPr>
          <a:xfrm rot="16200000">
            <a:off x="401315" y="3596696"/>
            <a:ext cx="2601693" cy="369332"/>
          </a:xfrm>
          <a:prstGeom prst="rect">
            <a:avLst/>
          </a:prstGeom>
          <a:solidFill>
            <a:schemeClr val="bg1"/>
          </a:solidFill>
        </p:spPr>
        <p:txBody>
          <a:bodyPr wrap="square" rtlCol="0">
            <a:spAutoFit/>
          </a:bodyPr>
          <a:lstStyle/>
          <a:p>
            <a:r>
              <a:rPr lang="en-US" dirty="0"/>
              <a:t>Web Page Set-Up</a:t>
            </a:r>
          </a:p>
        </p:txBody>
      </p:sp>
      <p:cxnSp>
        <p:nvCxnSpPr>
          <p:cNvPr id="23" name="Straight Connector 22">
            <a:extLst>
              <a:ext uri="{FF2B5EF4-FFF2-40B4-BE49-F238E27FC236}">
                <a16:creationId xmlns:a16="http://schemas.microsoft.com/office/drawing/2014/main" id="{51370237-F377-323D-04C8-572BF782C68A}"/>
              </a:ext>
            </a:extLst>
          </p:cNvPr>
          <p:cNvCxnSpPr>
            <a:cxnSpLocks/>
          </p:cNvCxnSpPr>
          <p:nvPr/>
        </p:nvCxnSpPr>
        <p:spPr>
          <a:xfrm>
            <a:off x="2339009" y="2215094"/>
            <a:ext cx="815756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4CABB2AA-5A08-4209-67D3-EBB89092C221}"/>
              </a:ext>
            </a:extLst>
          </p:cNvPr>
          <p:cNvSpPr/>
          <p:nvPr/>
        </p:nvSpPr>
        <p:spPr>
          <a:xfrm>
            <a:off x="10438168" y="2135130"/>
            <a:ext cx="139505" cy="14419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4208E88-892B-E23B-EE8B-74C644A43A07}"/>
              </a:ext>
            </a:extLst>
          </p:cNvPr>
          <p:cNvSpPr txBox="1"/>
          <p:nvPr/>
        </p:nvSpPr>
        <p:spPr>
          <a:xfrm>
            <a:off x="-128750" y="1656043"/>
            <a:ext cx="1505137" cy="307777"/>
          </a:xfrm>
          <a:prstGeom prst="rect">
            <a:avLst/>
          </a:prstGeom>
          <a:noFill/>
        </p:spPr>
        <p:txBody>
          <a:bodyPr wrap="square" rtlCol="0">
            <a:spAutoFit/>
          </a:bodyPr>
          <a:lstStyle/>
          <a:p>
            <a:pPr algn="ctr"/>
            <a:r>
              <a:rPr lang="en-US" sz="1300" dirty="0"/>
              <a:t>CAC </a:t>
            </a:r>
            <a:r>
              <a:rPr lang="en-US" sz="1400" dirty="0"/>
              <a:t>Meetings</a:t>
            </a:r>
            <a:endParaRPr lang="en-US" sz="1300" dirty="0"/>
          </a:p>
        </p:txBody>
      </p:sp>
      <p:sp>
        <p:nvSpPr>
          <p:cNvPr id="22" name="Document 21">
            <a:extLst>
              <a:ext uri="{FF2B5EF4-FFF2-40B4-BE49-F238E27FC236}">
                <a16:creationId xmlns:a16="http://schemas.microsoft.com/office/drawing/2014/main" id="{33B0D81E-C33A-B017-2F6F-CA372907F314}"/>
              </a:ext>
            </a:extLst>
          </p:cNvPr>
          <p:cNvSpPr/>
          <p:nvPr/>
        </p:nvSpPr>
        <p:spPr>
          <a:xfrm>
            <a:off x="5267354" y="4997503"/>
            <a:ext cx="1288324" cy="919154"/>
          </a:xfrm>
          <a:prstGeom prst="flowChart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Issue Draft Cost-Effectiveness Updates Summary Document </a:t>
            </a:r>
          </a:p>
        </p:txBody>
      </p:sp>
      <p:sp>
        <p:nvSpPr>
          <p:cNvPr id="25" name="Document 24">
            <a:extLst>
              <a:ext uri="{FF2B5EF4-FFF2-40B4-BE49-F238E27FC236}">
                <a16:creationId xmlns:a16="http://schemas.microsoft.com/office/drawing/2014/main" id="{9716C881-3C27-CF08-AF39-4E5F52098C90}"/>
              </a:ext>
            </a:extLst>
          </p:cNvPr>
          <p:cNvSpPr/>
          <p:nvPr/>
        </p:nvSpPr>
        <p:spPr>
          <a:xfrm>
            <a:off x="7076554" y="4997503"/>
            <a:ext cx="1235803" cy="809383"/>
          </a:xfrm>
          <a:prstGeom prst="flowChart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Distribute Staff’s Draft EFS/LM Guidance document</a:t>
            </a:r>
          </a:p>
        </p:txBody>
      </p:sp>
      <p:sp>
        <p:nvSpPr>
          <p:cNvPr id="40" name="Document 39">
            <a:extLst>
              <a:ext uri="{FF2B5EF4-FFF2-40B4-BE49-F238E27FC236}">
                <a16:creationId xmlns:a16="http://schemas.microsoft.com/office/drawing/2014/main" id="{2E99FDFF-FDCE-998C-5375-F4AD4A3D41C2}"/>
              </a:ext>
            </a:extLst>
          </p:cNvPr>
          <p:cNvSpPr/>
          <p:nvPr/>
        </p:nvSpPr>
        <p:spPr>
          <a:xfrm>
            <a:off x="9873385" y="4997503"/>
            <a:ext cx="1246367" cy="1073846"/>
          </a:xfrm>
          <a:prstGeom prst="flowChartDocumen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Deputy Commissioner Decision on 2027—2029 ECO Cost-Effectiveness </a:t>
            </a:r>
          </a:p>
        </p:txBody>
      </p:sp>
      <p:sp>
        <p:nvSpPr>
          <p:cNvPr id="42" name="Rectangle 41">
            <a:extLst>
              <a:ext uri="{FF2B5EF4-FFF2-40B4-BE49-F238E27FC236}">
                <a16:creationId xmlns:a16="http://schemas.microsoft.com/office/drawing/2014/main" id="{B6A451C0-82A5-BA3F-6DEB-2917A902B452}"/>
              </a:ext>
            </a:extLst>
          </p:cNvPr>
          <p:cNvSpPr/>
          <p:nvPr/>
        </p:nvSpPr>
        <p:spPr>
          <a:xfrm>
            <a:off x="2053725" y="2765949"/>
            <a:ext cx="1389549"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B41F2E96-55DC-A266-91B2-1E04132ADB9C}"/>
              </a:ext>
            </a:extLst>
          </p:cNvPr>
          <p:cNvSpPr txBox="1"/>
          <p:nvPr/>
        </p:nvSpPr>
        <p:spPr>
          <a:xfrm>
            <a:off x="2045789" y="3110731"/>
            <a:ext cx="1462669" cy="1569660"/>
          </a:xfrm>
          <a:prstGeom prst="rect">
            <a:avLst/>
          </a:prstGeom>
          <a:noFill/>
        </p:spPr>
        <p:txBody>
          <a:bodyPr wrap="square" rtlCol="0">
            <a:spAutoFit/>
          </a:bodyPr>
          <a:lstStyle/>
          <a:p>
            <a:pPr algn="ctr"/>
            <a:r>
              <a:rPr lang="en-US" sz="1600" dirty="0"/>
              <a:t>Collect Info, Develop Preliminary Estimates, Issues Identified</a:t>
            </a:r>
          </a:p>
        </p:txBody>
      </p:sp>
      <p:sp>
        <p:nvSpPr>
          <p:cNvPr id="43" name="Rectangle 42">
            <a:extLst>
              <a:ext uri="{FF2B5EF4-FFF2-40B4-BE49-F238E27FC236}">
                <a16:creationId xmlns:a16="http://schemas.microsoft.com/office/drawing/2014/main" id="{7C80FB27-B83D-4546-72AA-03BC6B93973E}"/>
              </a:ext>
            </a:extLst>
          </p:cNvPr>
          <p:cNvSpPr/>
          <p:nvPr/>
        </p:nvSpPr>
        <p:spPr>
          <a:xfrm>
            <a:off x="3520551" y="2765949"/>
            <a:ext cx="1389549"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CF9827FD-81F5-F2EB-B906-8A223E314CB6}"/>
              </a:ext>
            </a:extLst>
          </p:cNvPr>
          <p:cNvSpPr txBox="1"/>
          <p:nvPr/>
        </p:nvSpPr>
        <p:spPr>
          <a:xfrm>
            <a:off x="3517976" y="3097854"/>
            <a:ext cx="1462669" cy="1569660"/>
          </a:xfrm>
          <a:prstGeom prst="rect">
            <a:avLst/>
          </a:prstGeom>
          <a:noFill/>
        </p:spPr>
        <p:txBody>
          <a:bodyPr wrap="square" rtlCol="0">
            <a:spAutoFit/>
          </a:bodyPr>
          <a:lstStyle/>
          <a:p>
            <a:pPr algn="ctr"/>
            <a:r>
              <a:rPr lang="en-US" sz="1600" dirty="0"/>
              <a:t>Refine estimates, Ad Hoc Meetings, Update on Open-Source Model</a:t>
            </a:r>
          </a:p>
        </p:txBody>
      </p:sp>
      <p:grpSp>
        <p:nvGrpSpPr>
          <p:cNvPr id="21" name="Group 20">
            <a:extLst>
              <a:ext uri="{FF2B5EF4-FFF2-40B4-BE49-F238E27FC236}">
                <a16:creationId xmlns:a16="http://schemas.microsoft.com/office/drawing/2014/main" id="{36AAD6C7-62EC-838A-EDB6-397BF4A45696}"/>
              </a:ext>
            </a:extLst>
          </p:cNvPr>
          <p:cNvGrpSpPr/>
          <p:nvPr/>
        </p:nvGrpSpPr>
        <p:grpSpPr>
          <a:xfrm>
            <a:off x="4962027" y="2765948"/>
            <a:ext cx="1314924" cy="2159266"/>
            <a:chOff x="4989815" y="2828999"/>
            <a:chExt cx="1314924" cy="2159266"/>
          </a:xfrm>
        </p:grpSpPr>
        <p:sp>
          <p:nvSpPr>
            <p:cNvPr id="46" name="Rectangle 45">
              <a:extLst>
                <a:ext uri="{FF2B5EF4-FFF2-40B4-BE49-F238E27FC236}">
                  <a16:creationId xmlns:a16="http://schemas.microsoft.com/office/drawing/2014/main" id="{F1B0A61A-9792-2099-1B2F-107C56D89A84}"/>
                </a:ext>
              </a:extLst>
            </p:cNvPr>
            <p:cNvSpPr/>
            <p:nvPr/>
          </p:nvSpPr>
          <p:spPr>
            <a:xfrm>
              <a:off x="5011912" y="2828999"/>
              <a:ext cx="1288325"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C352A293-B978-3335-FAD3-9AAC62026265}"/>
                </a:ext>
              </a:extLst>
            </p:cNvPr>
            <p:cNvSpPr txBox="1"/>
            <p:nvPr/>
          </p:nvSpPr>
          <p:spPr>
            <a:xfrm>
              <a:off x="4989815" y="3130127"/>
              <a:ext cx="1314924" cy="1631216"/>
            </a:xfrm>
            <a:prstGeom prst="rect">
              <a:avLst/>
            </a:prstGeom>
            <a:noFill/>
          </p:spPr>
          <p:txBody>
            <a:bodyPr wrap="square" rtlCol="0">
              <a:spAutoFit/>
            </a:bodyPr>
            <a:lstStyle/>
            <a:p>
              <a:pPr algn="ctr"/>
              <a:r>
                <a:rPr lang="en-US" dirty="0"/>
                <a:t> </a:t>
              </a:r>
              <a:r>
                <a:rPr lang="en-US" sz="1600" dirty="0"/>
                <a:t>Discuss near-final methodology details, draft estimates</a:t>
              </a:r>
            </a:p>
            <a:p>
              <a:endParaRPr lang="en-US" dirty="0"/>
            </a:p>
          </p:txBody>
        </p:sp>
      </p:grpSp>
      <p:grpSp>
        <p:nvGrpSpPr>
          <p:cNvPr id="24" name="Group 23">
            <a:extLst>
              <a:ext uri="{FF2B5EF4-FFF2-40B4-BE49-F238E27FC236}">
                <a16:creationId xmlns:a16="http://schemas.microsoft.com/office/drawing/2014/main" id="{7FB2208B-EF38-002B-8916-7879978DB6E4}"/>
              </a:ext>
            </a:extLst>
          </p:cNvPr>
          <p:cNvGrpSpPr/>
          <p:nvPr/>
        </p:nvGrpSpPr>
        <p:grpSpPr>
          <a:xfrm>
            <a:off x="6314605" y="2765948"/>
            <a:ext cx="1425715" cy="2159266"/>
            <a:chOff x="6314605" y="2814853"/>
            <a:chExt cx="1425715" cy="2159266"/>
          </a:xfrm>
        </p:grpSpPr>
        <p:sp>
          <p:nvSpPr>
            <p:cNvPr id="51" name="Rectangle 50">
              <a:extLst>
                <a:ext uri="{FF2B5EF4-FFF2-40B4-BE49-F238E27FC236}">
                  <a16:creationId xmlns:a16="http://schemas.microsoft.com/office/drawing/2014/main" id="{44BA1560-C103-933B-1AE5-9BBA8E616738}"/>
                </a:ext>
              </a:extLst>
            </p:cNvPr>
            <p:cNvSpPr/>
            <p:nvPr/>
          </p:nvSpPr>
          <p:spPr>
            <a:xfrm>
              <a:off x="6354666" y="2814853"/>
              <a:ext cx="1270661"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E3B17840-4626-F5C1-6E32-3E9DEF906237}"/>
                </a:ext>
              </a:extLst>
            </p:cNvPr>
            <p:cNvSpPr txBox="1"/>
            <p:nvPr/>
          </p:nvSpPr>
          <p:spPr>
            <a:xfrm>
              <a:off x="6314605" y="3007017"/>
              <a:ext cx="1425715" cy="1877437"/>
            </a:xfrm>
            <a:prstGeom prst="rect">
              <a:avLst/>
            </a:prstGeom>
            <a:noFill/>
          </p:spPr>
          <p:txBody>
            <a:bodyPr wrap="square" rtlCol="0">
              <a:spAutoFit/>
            </a:bodyPr>
            <a:lstStyle/>
            <a:p>
              <a:pPr algn="ctr"/>
              <a:r>
                <a:rPr lang="en-US" dirty="0"/>
                <a:t> </a:t>
              </a:r>
              <a:r>
                <a:rPr lang="en-US" sz="1600" dirty="0"/>
                <a:t>Discuss feedback on Draft Cost-Effectiveness </a:t>
              </a:r>
              <a:r>
                <a:rPr lang="en-US" sz="1600" i="1" dirty="0"/>
                <a:t>Summary</a:t>
              </a:r>
              <a:r>
                <a:rPr lang="en-US" sz="1600" dirty="0"/>
                <a:t> Document</a:t>
              </a:r>
            </a:p>
            <a:p>
              <a:endParaRPr lang="en-US" dirty="0"/>
            </a:p>
          </p:txBody>
        </p:sp>
      </p:grpSp>
      <p:sp>
        <p:nvSpPr>
          <p:cNvPr id="36" name="Oval 35">
            <a:extLst>
              <a:ext uri="{FF2B5EF4-FFF2-40B4-BE49-F238E27FC236}">
                <a16:creationId xmlns:a16="http://schemas.microsoft.com/office/drawing/2014/main" id="{1BBCF4AB-A086-C7AA-0290-E302E9DBC77B}"/>
              </a:ext>
            </a:extLst>
          </p:cNvPr>
          <p:cNvSpPr>
            <a:spLocks noChangeAspect="1"/>
          </p:cNvSpPr>
          <p:nvPr/>
        </p:nvSpPr>
        <p:spPr>
          <a:xfrm>
            <a:off x="233914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C048CF4E-C6F1-EFF1-FE51-D3F5EA0C9A56}"/>
              </a:ext>
            </a:extLst>
          </p:cNvPr>
          <p:cNvSpPr>
            <a:spLocks noChangeAspect="1"/>
          </p:cNvSpPr>
          <p:nvPr/>
        </p:nvSpPr>
        <p:spPr>
          <a:xfrm>
            <a:off x="297167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F941BDAD-AB91-7ACB-DE52-D142678331EF}"/>
              </a:ext>
            </a:extLst>
          </p:cNvPr>
          <p:cNvSpPr>
            <a:spLocks noChangeAspect="1"/>
          </p:cNvSpPr>
          <p:nvPr/>
        </p:nvSpPr>
        <p:spPr>
          <a:xfrm>
            <a:off x="360420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31EDDE44-A76B-E61D-6C27-760C890F1C87}"/>
              </a:ext>
            </a:extLst>
          </p:cNvPr>
          <p:cNvSpPr>
            <a:spLocks noChangeAspect="1"/>
          </p:cNvSpPr>
          <p:nvPr/>
        </p:nvSpPr>
        <p:spPr>
          <a:xfrm>
            <a:off x="423673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33AEE7FE-4F28-C196-ECE4-B294F1B76E00}"/>
              </a:ext>
            </a:extLst>
          </p:cNvPr>
          <p:cNvSpPr>
            <a:spLocks noChangeAspect="1"/>
          </p:cNvSpPr>
          <p:nvPr/>
        </p:nvSpPr>
        <p:spPr>
          <a:xfrm>
            <a:off x="486926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7787176D-7CFB-61CD-BEC6-C8CBC9C9BD89}"/>
              </a:ext>
            </a:extLst>
          </p:cNvPr>
          <p:cNvSpPr>
            <a:spLocks noChangeAspect="1"/>
          </p:cNvSpPr>
          <p:nvPr/>
        </p:nvSpPr>
        <p:spPr>
          <a:xfrm>
            <a:off x="550179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850C97C7-9100-B97C-BA41-12FE6B453E69}"/>
              </a:ext>
            </a:extLst>
          </p:cNvPr>
          <p:cNvSpPr>
            <a:spLocks noChangeAspect="1"/>
          </p:cNvSpPr>
          <p:nvPr/>
        </p:nvSpPr>
        <p:spPr>
          <a:xfrm>
            <a:off x="613432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6C37A6A5-EE3F-F371-2443-B4CCA80BFE21}"/>
              </a:ext>
            </a:extLst>
          </p:cNvPr>
          <p:cNvSpPr>
            <a:spLocks noChangeAspect="1"/>
          </p:cNvSpPr>
          <p:nvPr/>
        </p:nvSpPr>
        <p:spPr>
          <a:xfrm>
            <a:off x="676685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7BDB1978-B26B-2E02-0C27-ECBB70F9CE27}"/>
              </a:ext>
            </a:extLst>
          </p:cNvPr>
          <p:cNvSpPr>
            <a:spLocks noChangeAspect="1"/>
          </p:cNvSpPr>
          <p:nvPr/>
        </p:nvSpPr>
        <p:spPr>
          <a:xfrm>
            <a:off x="7399383" y="2160503"/>
            <a:ext cx="118872" cy="118872"/>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4" name="Picture 63">
            <a:extLst>
              <a:ext uri="{FF2B5EF4-FFF2-40B4-BE49-F238E27FC236}">
                <a16:creationId xmlns:a16="http://schemas.microsoft.com/office/drawing/2014/main" id="{3C327F4F-36FA-7029-153E-F76E6381D273}"/>
              </a:ext>
            </a:extLst>
          </p:cNvPr>
          <p:cNvPicPr>
            <a:picLocks noChangeAspect="1"/>
          </p:cNvPicPr>
          <p:nvPr/>
        </p:nvPicPr>
        <p:blipFill>
          <a:blip r:embed="rId8"/>
          <a:stretch>
            <a:fillRect/>
          </a:stretch>
        </p:blipFill>
        <p:spPr>
          <a:xfrm>
            <a:off x="8031913" y="2150089"/>
            <a:ext cx="139700" cy="139700"/>
          </a:xfrm>
          <a:prstGeom prst="rect">
            <a:avLst/>
          </a:prstGeom>
        </p:spPr>
      </p:pic>
      <p:pic>
        <p:nvPicPr>
          <p:cNvPr id="65" name="Picture 64">
            <a:extLst>
              <a:ext uri="{FF2B5EF4-FFF2-40B4-BE49-F238E27FC236}">
                <a16:creationId xmlns:a16="http://schemas.microsoft.com/office/drawing/2014/main" id="{D3206568-4DAE-6B8F-C77E-65E7D66169BC}"/>
              </a:ext>
            </a:extLst>
          </p:cNvPr>
          <p:cNvPicPr>
            <a:picLocks noChangeAspect="1"/>
          </p:cNvPicPr>
          <p:nvPr/>
        </p:nvPicPr>
        <p:blipFill>
          <a:blip r:embed="rId8"/>
          <a:stretch>
            <a:fillRect/>
          </a:stretch>
        </p:blipFill>
        <p:spPr>
          <a:xfrm>
            <a:off x="8685271" y="2150089"/>
            <a:ext cx="139700" cy="139700"/>
          </a:xfrm>
          <a:prstGeom prst="rect">
            <a:avLst/>
          </a:prstGeom>
        </p:spPr>
      </p:pic>
      <p:pic>
        <p:nvPicPr>
          <p:cNvPr id="66" name="Picture 65">
            <a:extLst>
              <a:ext uri="{FF2B5EF4-FFF2-40B4-BE49-F238E27FC236}">
                <a16:creationId xmlns:a16="http://schemas.microsoft.com/office/drawing/2014/main" id="{152E1FA0-7191-1938-5A98-2691174D358C}"/>
              </a:ext>
            </a:extLst>
          </p:cNvPr>
          <p:cNvPicPr>
            <a:picLocks noChangeAspect="1"/>
          </p:cNvPicPr>
          <p:nvPr/>
        </p:nvPicPr>
        <p:blipFill>
          <a:blip r:embed="rId8"/>
          <a:stretch>
            <a:fillRect/>
          </a:stretch>
        </p:blipFill>
        <p:spPr>
          <a:xfrm>
            <a:off x="9338631" y="2150089"/>
            <a:ext cx="139700" cy="139700"/>
          </a:xfrm>
          <a:prstGeom prst="rect">
            <a:avLst/>
          </a:prstGeom>
        </p:spPr>
      </p:pic>
      <p:sp>
        <p:nvSpPr>
          <p:cNvPr id="67" name="TextBox 66">
            <a:extLst>
              <a:ext uri="{FF2B5EF4-FFF2-40B4-BE49-F238E27FC236}">
                <a16:creationId xmlns:a16="http://schemas.microsoft.com/office/drawing/2014/main" id="{06C4A95E-56E8-6FC6-E6F5-2D12CC340066}"/>
              </a:ext>
            </a:extLst>
          </p:cNvPr>
          <p:cNvSpPr txBox="1"/>
          <p:nvPr/>
        </p:nvSpPr>
        <p:spPr>
          <a:xfrm>
            <a:off x="1311907" y="5731991"/>
            <a:ext cx="3850670" cy="369332"/>
          </a:xfrm>
          <a:prstGeom prst="rect">
            <a:avLst/>
          </a:prstGeom>
          <a:noFill/>
        </p:spPr>
        <p:txBody>
          <a:bodyPr wrap="none" rtlCol="0">
            <a:spAutoFit/>
          </a:bodyPr>
          <a:lstStyle/>
          <a:p>
            <a:r>
              <a:rPr lang="en-US" dirty="0"/>
              <a:t>* December 2025 may be last meeting.</a:t>
            </a:r>
          </a:p>
        </p:txBody>
      </p:sp>
      <p:grpSp>
        <p:nvGrpSpPr>
          <p:cNvPr id="16" name="Group 15">
            <a:extLst>
              <a:ext uri="{FF2B5EF4-FFF2-40B4-BE49-F238E27FC236}">
                <a16:creationId xmlns:a16="http://schemas.microsoft.com/office/drawing/2014/main" id="{FF598EB8-66E8-7B24-BB92-EC71BAC9B4F9}"/>
              </a:ext>
            </a:extLst>
          </p:cNvPr>
          <p:cNvGrpSpPr/>
          <p:nvPr/>
        </p:nvGrpSpPr>
        <p:grpSpPr>
          <a:xfrm>
            <a:off x="8701168" y="2748662"/>
            <a:ext cx="1425715" cy="2315822"/>
            <a:chOff x="6314605" y="2814853"/>
            <a:chExt cx="1425715" cy="2315822"/>
          </a:xfrm>
        </p:grpSpPr>
        <p:sp>
          <p:nvSpPr>
            <p:cNvPr id="18" name="Rectangle 17">
              <a:extLst>
                <a:ext uri="{FF2B5EF4-FFF2-40B4-BE49-F238E27FC236}">
                  <a16:creationId xmlns:a16="http://schemas.microsoft.com/office/drawing/2014/main" id="{13F64CC3-23F9-3722-2DBD-848EAB0B2198}"/>
                </a:ext>
              </a:extLst>
            </p:cNvPr>
            <p:cNvSpPr/>
            <p:nvPr/>
          </p:nvSpPr>
          <p:spPr>
            <a:xfrm>
              <a:off x="6354666" y="2814853"/>
              <a:ext cx="1270661" cy="2159266"/>
            </a:xfrm>
            <a:prstGeom prst="rect">
              <a:avLst/>
            </a:prstGeom>
            <a:solidFill>
              <a:schemeClr val="bg1">
                <a:lumMod val="85000"/>
                <a:alpha val="6966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9639A7C0-21AB-2C01-C447-02255E9C633B}"/>
                </a:ext>
              </a:extLst>
            </p:cNvPr>
            <p:cNvSpPr txBox="1"/>
            <p:nvPr/>
          </p:nvSpPr>
          <p:spPr>
            <a:xfrm>
              <a:off x="6314605" y="3007017"/>
              <a:ext cx="1425715" cy="2123658"/>
            </a:xfrm>
            <a:prstGeom prst="rect">
              <a:avLst/>
            </a:prstGeom>
            <a:noFill/>
          </p:spPr>
          <p:txBody>
            <a:bodyPr wrap="square" rtlCol="0">
              <a:spAutoFit/>
            </a:bodyPr>
            <a:lstStyle/>
            <a:p>
              <a:pPr algn="ctr"/>
              <a:r>
                <a:rPr lang="en-US" dirty="0"/>
                <a:t> </a:t>
              </a:r>
              <a:r>
                <a:rPr lang="en-US" sz="1600" dirty="0"/>
                <a:t>Discuss feedback on Draft EFS/LM Cost-Effectiveness </a:t>
              </a:r>
              <a:r>
                <a:rPr lang="en-US" sz="1600" i="1" dirty="0"/>
                <a:t>Guidance</a:t>
              </a:r>
              <a:r>
                <a:rPr lang="en-US" sz="1600" dirty="0"/>
                <a:t> Document</a:t>
              </a:r>
            </a:p>
            <a:p>
              <a:endParaRPr lang="en-US" dirty="0"/>
            </a:p>
          </p:txBody>
        </p:sp>
      </p:grpSp>
    </p:spTree>
    <p:extLst>
      <p:ext uri="{BB962C8B-B14F-4D97-AF65-F5344CB8AC3E}">
        <p14:creationId xmlns:p14="http://schemas.microsoft.com/office/powerpoint/2010/main" val="3008857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7FAE3-5EC7-133B-B167-97A0E62D1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2DB4A-0E61-5C41-CA11-660BEDDD7E28}"/>
              </a:ext>
            </a:extLst>
          </p:cNvPr>
          <p:cNvSpPr>
            <a:spLocks noGrp="1"/>
          </p:cNvSpPr>
          <p:nvPr>
            <p:ph type="title"/>
          </p:nvPr>
        </p:nvSpPr>
        <p:spPr/>
        <p:txBody>
          <a:bodyPr>
            <a:normAutofit/>
          </a:bodyPr>
          <a:lstStyle/>
          <a:p>
            <a:pPr algn="ctr"/>
            <a:r>
              <a:rPr lang="en-US" sz="3300" b="1" dirty="0"/>
              <a:t>Feedback on Plan for 2025 to Update/Quantify Impacts</a:t>
            </a:r>
          </a:p>
        </p:txBody>
      </p:sp>
      <p:sp>
        <p:nvSpPr>
          <p:cNvPr id="3" name="Content Placeholder 2">
            <a:extLst>
              <a:ext uri="{FF2B5EF4-FFF2-40B4-BE49-F238E27FC236}">
                <a16:creationId xmlns:a16="http://schemas.microsoft.com/office/drawing/2014/main" id="{6F463F61-692D-C7A7-0CD9-FDA0B41906D0}"/>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Only question from members related to whether the Department expected that CAC members would be supplying information to update/quantify the impacts.</a:t>
            </a:r>
          </a:p>
          <a:p>
            <a:pPr lvl="1">
              <a:spcBef>
                <a:spcPts val="400"/>
              </a:spcBef>
              <a:spcAft>
                <a:spcPts val="400"/>
              </a:spcAft>
            </a:pPr>
            <a:r>
              <a:rPr lang="en-US" sz="2300" dirty="0"/>
              <a:t>Mendota Group will be primarily responsible for updating the factors;</a:t>
            </a:r>
          </a:p>
          <a:p>
            <a:pPr lvl="1">
              <a:spcBef>
                <a:spcPts val="400"/>
              </a:spcBef>
              <a:spcAft>
                <a:spcPts val="400"/>
              </a:spcAft>
            </a:pPr>
            <a:r>
              <a:rPr lang="en-US" sz="2300" dirty="0"/>
              <a:t>The Department welcomes input from CAC members if they have information relevant to the proposed updates;</a:t>
            </a:r>
          </a:p>
          <a:p>
            <a:pPr lvl="1">
              <a:spcBef>
                <a:spcPts val="400"/>
              </a:spcBef>
              <a:spcAft>
                <a:spcPts val="400"/>
              </a:spcAft>
            </a:pPr>
            <a:r>
              <a:rPr lang="en-US" sz="2300" dirty="0"/>
              <a:t>The Department will request feedback regarding progress to date.</a:t>
            </a:r>
          </a:p>
          <a:p>
            <a:pPr>
              <a:spcBef>
                <a:spcPts val="400"/>
              </a:spcBef>
              <a:spcAft>
                <a:spcPts val="400"/>
              </a:spcAft>
            </a:pPr>
            <a:r>
              <a:rPr lang="en-US" dirty="0"/>
              <a:t>Any other feedback?</a:t>
            </a:r>
          </a:p>
        </p:txBody>
      </p:sp>
      <p:sp>
        <p:nvSpPr>
          <p:cNvPr id="4" name="Date Placeholder 3">
            <a:extLst>
              <a:ext uri="{FF2B5EF4-FFF2-40B4-BE49-F238E27FC236}">
                <a16:creationId xmlns:a16="http://schemas.microsoft.com/office/drawing/2014/main" id="{83377B1B-7FD9-55A0-3C14-F7DAC2B57F87}"/>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40C01031-74CB-2DE9-2FAA-59FD38F5AA4A}"/>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444B5627-B2B7-6434-9C57-ADC148F076A1}"/>
              </a:ext>
            </a:extLst>
          </p:cNvPr>
          <p:cNvSpPr>
            <a:spLocks noGrp="1"/>
          </p:cNvSpPr>
          <p:nvPr>
            <p:ph type="sldNum" sz="quarter" idx="12"/>
          </p:nvPr>
        </p:nvSpPr>
        <p:spPr/>
        <p:txBody>
          <a:bodyPr/>
          <a:lstStyle/>
          <a:p>
            <a:fld id="{48F63A3B-78C7-47BE-AE5E-E10140E04643}" type="slidenum">
              <a:rPr lang="en-US" smtClean="0"/>
              <a:t>14</a:t>
            </a:fld>
            <a:endParaRPr lang="en-US" dirty="0"/>
          </a:p>
        </p:txBody>
      </p:sp>
    </p:spTree>
    <p:extLst>
      <p:ext uri="{BB962C8B-B14F-4D97-AF65-F5344CB8AC3E}">
        <p14:creationId xmlns:p14="http://schemas.microsoft.com/office/powerpoint/2010/main" val="1988812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6944C-BE6D-6C3A-9F32-C345B837E6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5242A0-9034-406D-E713-9F33C9DC1BB3}"/>
              </a:ext>
            </a:extLst>
          </p:cNvPr>
          <p:cNvSpPr>
            <a:spLocks noGrp="1"/>
          </p:cNvSpPr>
          <p:nvPr>
            <p:ph type="ctrTitle"/>
          </p:nvPr>
        </p:nvSpPr>
        <p:spPr>
          <a:xfrm>
            <a:off x="0" y="4215069"/>
            <a:ext cx="12192000" cy="1199223"/>
          </a:xfrm>
        </p:spPr>
        <p:txBody>
          <a:bodyPr>
            <a:normAutofit/>
          </a:bodyPr>
          <a:lstStyle/>
          <a:p>
            <a:r>
              <a:rPr lang="en-US" sz="3300" b="1" dirty="0"/>
              <a:t>Updated Cost-Effectiveness Advisory Committee Web Page</a:t>
            </a:r>
          </a:p>
        </p:txBody>
      </p:sp>
      <p:sp>
        <p:nvSpPr>
          <p:cNvPr id="7" name="Footer Placeholder 6">
            <a:extLst>
              <a:ext uri="{FF2B5EF4-FFF2-40B4-BE49-F238E27FC236}">
                <a16:creationId xmlns:a16="http://schemas.microsoft.com/office/drawing/2014/main" id="{F1742E8D-685C-33F1-7DC5-BA8161489E77}"/>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9C81EBD9-CD2B-1692-B698-EB31B12A0877}"/>
              </a:ext>
            </a:extLst>
          </p:cNvPr>
          <p:cNvSpPr>
            <a:spLocks noGrp="1"/>
          </p:cNvSpPr>
          <p:nvPr>
            <p:ph type="sldNum" sz="quarter" idx="16"/>
          </p:nvPr>
        </p:nvSpPr>
        <p:spPr/>
        <p:txBody>
          <a:bodyPr/>
          <a:lstStyle/>
          <a:p>
            <a:fld id="{48F63A3B-78C7-47BE-AE5E-E10140E04643}" type="slidenum">
              <a:rPr lang="en-US" smtClean="0"/>
              <a:pPr/>
              <a:t>15</a:t>
            </a:fld>
            <a:endParaRPr lang="en-US" dirty="0"/>
          </a:p>
        </p:txBody>
      </p:sp>
      <p:pic>
        <p:nvPicPr>
          <p:cNvPr id="10" name="Graphic 9" descr="Electrician">
            <a:extLst>
              <a:ext uri="{FF2B5EF4-FFF2-40B4-BE49-F238E27FC236}">
                <a16:creationId xmlns:a16="http://schemas.microsoft.com/office/drawing/2014/main" id="{14EDEDED-102E-4685-F951-D7A6DED3FD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28B48A1E-4639-54E8-FB5B-E06C17318E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7CE11B60-1D61-F615-8007-9DE976E3ABC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1E99D20C-8736-B5A2-E82E-F144CE7507D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700B27CB-90AB-D121-5309-928E3E6B1D44}"/>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853813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CF651-8971-1FF5-9E44-6460E275EC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A864D-2E0C-A299-A233-F8E058762B1F}"/>
              </a:ext>
            </a:extLst>
          </p:cNvPr>
          <p:cNvSpPr>
            <a:spLocks noGrp="1"/>
          </p:cNvSpPr>
          <p:nvPr>
            <p:ph type="title"/>
          </p:nvPr>
        </p:nvSpPr>
        <p:spPr/>
        <p:txBody>
          <a:bodyPr>
            <a:normAutofit/>
          </a:bodyPr>
          <a:lstStyle/>
          <a:p>
            <a:pPr algn="ctr"/>
            <a:r>
              <a:rPr lang="en-US" sz="3300" b="1" dirty="0"/>
              <a:t>MN CAC Website</a:t>
            </a:r>
          </a:p>
        </p:txBody>
      </p:sp>
      <p:sp>
        <p:nvSpPr>
          <p:cNvPr id="4" name="Date Placeholder 3">
            <a:extLst>
              <a:ext uri="{FF2B5EF4-FFF2-40B4-BE49-F238E27FC236}">
                <a16:creationId xmlns:a16="http://schemas.microsoft.com/office/drawing/2014/main" id="{DC91D567-0EFD-3144-A4F7-C76AA0A2B2B9}"/>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B28E55B1-3422-31C2-D79C-5D5E622BBCBF}"/>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998AE8B8-F403-59C0-A440-46ECC9F6AA37}"/>
              </a:ext>
            </a:extLst>
          </p:cNvPr>
          <p:cNvSpPr>
            <a:spLocks noGrp="1"/>
          </p:cNvSpPr>
          <p:nvPr>
            <p:ph type="sldNum" sz="quarter" idx="12"/>
          </p:nvPr>
        </p:nvSpPr>
        <p:spPr/>
        <p:txBody>
          <a:bodyPr/>
          <a:lstStyle/>
          <a:p>
            <a:fld id="{48F63A3B-78C7-47BE-AE5E-E10140E04643}" type="slidenum">
              <a:rPr lang="en-US" smtClean="0"/>
              <a:t>16</a:t>
            </a:fld>
            <a:endParaRPr lang="en-US" dirty="0"/>
          </a:p>
        </p:txBody>
      </p:sp>
      <p:pic>
        <p:nvPicPr>
          <p:cNvPr id="9" name="Picture 8">
            <a:extLst>
              <a:ext uri="{FF2B5EF4-FFF2-40B4-BE49-F238E27FC236}">
                <a16:creationId xmlns:a16="http://schemas.microsoft.com/office/drawing/2014/main" id="{CF815123-CA8A-72DC-E02F-DA5312034E1B}"/>
              </a:ext>
            </a:extLst>
          </p:cNvPr>
          <p:cNvPicPr>
            <a:picLocks noChangeAspect="1"/>
          </p:cNvPicPr>
          <p:nvPr/>
        </p:nvPicPr>
        <p:blipFill>
          <a:blip r:embed="rId3"/>
          <a:stretch>
            <a:fillRect/>
          </a:stretch>
        </p:blipFill>
        <p:spPr>
          <a:xfrm>
            <a:off x="1716065" y="1756853"/>
            <a:ext cx="7690981" cy="4661585"/>
          </a:xfrm>
          <a:prstGeom prst="rect">
            <a:avLst/>
          </a:prstGeom>
        </p:spPr>
      </p:pic>
      <p:sp>
        <p:nvSpPr>
          <p:cNvPr id="10" name="Content Placeholder 2">
            <a:extLst>
              <a:ext uri="{FF2B5EF4-FFF2-40B4-BE49-F238E27FC236}">
                <a16:creationId xmlns:a16="http://schemas.microsoft.com/office/drawing/2014/main" id="{6A170338-908D-DE9C-4382-482F765FBAFD}"/>
              </a:ext>
            </a:extLst>
          </p:cNvPr>
          <p:cNvSpPr>
            <a:spLocks noGrp="1"/>
          </p:cNvSpPr>
          <p:nvPr>
            <p:ph idx="1"/>
          </p:nvPr>
        </p:nvSpPr>
        <p:spPr>
          <a:xfrm>
            <a:off x="838200" y="1278989"/>
            <a:ext cx="6212909" cy="380452"/>
          </a:xfrm>
        </p:spPr>
        <p:txBody>
          <a:bodyPr>
            <a:noAutofit/>
          </a:bodyPr>
          <a:lstStyle/>
          <a:p>
            <a:pPr>
              <a:spcBef>
                <a:spcPts val="400"/>
              </a:spcBef>
              <a:spcAft>
                <a:spcPts val="400"/>
              </a:spcAft>
            </a:pPr>
            <a:r>
              <a:rPr lang="en-US" sz="2000" dirty="0">
                <a:hlinkClick r:id="rId4"/>
              </a:rPr>
              <a:t>https://mendotagroup.com/mn-cost-effectiveness-ac/</a:t>
            </a:r>
            <a:endParaRPr lang="en-US" sz="2000" dirty="0"/>
          </a:p>
          <a:p>
            <a:pPr>
              <a:spcBef>
                <a:spcPts val="400"/>
              </a:spcBef>
              <a:spcAft>
                <a:spcPts val="400"/>
              </a:spcAft>
            </a:pPr>
            <a:endParaRPr lang="en-US" sz="2000" dirty="0"/>
          </a:p>
        </p:txBody>
      </p:sp>
    </p:spTree>
    <p:extLst>
      <p:ext uri="{BB962C8B-B14F-4D97-AF65-F5344CB8AC3E}">
        <p14:creationId xmlns:p14="http://schemas.microsoft.com/office/powerpoint/2010/main" val="3374338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15E9F-56CC-3EA6-40FA-545EA5D8C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0A51E-71E4-FF5D-F2D3-1B5276AEE4BC}"/>
              </a:ext>
            </a:extLst>
          </p:cNvPr>
          <p:cNvSpPr>
            <a:spLocks noGrp="1"/>
          </p:cNvSpPr>
          <p:nvPr>
            <p:ph type="title"/>
          </p:nvPr>
        </p:nvSpPr>
        <p:spPr/>
        <p:txBody>
          <a:bodyPr>
            <a:normAutofit/>
          </a:bodyPr>
          <a:lstStyle/>
          <a:p>
            <a:pPr algn="ctr"/>
            <a:r>
              <a:rPr lang="en-US" sz="3300" b="1" dirty="0"/>
              <a:t>MN CAC Website</a:t>
            </a:r>
          </a:p>
        </p:txBody>
      </p:sp>
      <p:sp>
        <p:nvSpPr>
          <p:cNvPr id="4" name="Date Placeholder 3">
            <a:extLst>
              <a:ext uri="{FF2B5EF4-FFF2-40B4-BE49-F238E27FC236}">
                <a16:creationId xmlns:a16="http://schemas.microsoft.com/office/drawing/2014/main" id="{89A88E56-8B8B-E719-A85B-99A37E5A404F}"/>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ACE871A8-7CC3-2CA2-7B87-142894D74FDA}"/>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5B7ADBCC-9C9A-5887-B4CF-50C5F81DFED5}"/>
              </a:ext>
            </a:extLst>
          </p:cNvPr>
          <p:cNvSpPr>
            <a:spLocks noGrp="1"/>
          </p:cNvSpPr>
          <p:nvPr>
            <p:ph type="sldNum" sz="quarter" idx="12"/>
          </p:nvPr>
        </p:nvSpPr>
        <p:spPr/>
        <p:txBody>
          <a:bodyPr/>
          <a:lstStyle/>
          <a:p>
            <a:fld id="{48F63A3B-78C7-47BE-AE5E-E10140E04643}" type="slidenum">
              <a:rPr lang="en-US" smtClean="0"/>
              <a:t>17</a:t>
            </a:fld>
            <a:endParaRPr lang="en-US" dirty="0"/>
          </a:p>
        </p:txBody>
      </p:sp>
      <p:sp>
        <p:nvSpPr>
          <p:cNvPr id="8" name="Content Placeholder 3">
            <a:extLst>
              <a:ext uri="{FF2B5EF4-FFF2-40B4-BE49-F238E27FC236}">
                <a16:creationId xmlns:a16="http://schemas.microsoft.com/office/drawing/2014/main" id="{D0040803-99BC-4883-895B-BB9719D95BFF}"/>
              </a:ext>
            </a:extLst>
          </p:cNvPr>
          <p:cNvSpPr>
            <a:spLocks noGrp="1"/>
          </p:cNvSpPr>
          <p:nvPr>
            <p:ph idx="1"/>
          </p:nvPr>
        </p:nvSpPr>
        <p:spPr>
          <a:xfrm>
            <a:off x="362210" y="1362162"/>
            <a:ext cx="10515600" cy="4351338"/>
          </a:xfrm>
        </p:spPr>
        <p:txBody>
          <a:bodyPr/>
          <a:lstStyle/>
          <a:p>
            <a:r>
              <a:rPr lang="en-US" dirty="0"/>
              <a:t>Tracking sheet</a:t>
            </a:r>
          </a:p>
        </p:txBody>
      </p:sp>
      <p:pic>
        <p:nvPicPr>
          <p:cNvPr id="11" name="Picture 10">
            <a:extLst>
              <a:ext uri="{FF2B5EF4-FFF2-40B4-BE49-F238E27FC236}">
                <a16:creationId xmlns:a16="http://schemas.microsoft.com/office/drawing/2014/main" id="{1CC68033-4C2B-9E29-93EE-735A7B375DDC}"/>
              </a:ext>
            </a:extLst>
          </p:cNvPr>
          <p:cNvPicPr>
            <a:picLocks noChangeAspect="1"/>
          </p:cNvPicPr>
          <p:nvPr/>
        </p:nvPicPr>
        <p:blipFill>
          <a:blip r:embed="rId3"/>
          <a:stretch>
            <a:fillRect/>
          </a:stretch>
        </p:blipFill>
        <p:spPr>
          <a:xfrm>
            <a:off x="1565753" y="1741118"/>
            <a:ext cx="9292410" cy="4796469"/>
          </a:xfrm>
          <a:prstGeom prst="rect">
            <a:avLst/>
          </a:prstGeom>
        </p:spPr>
      </p:pic>
    </p:spTree>
    <p:extLst>
      <p:ext uri="{BB962C8B-B14F-4D97-AF65-F5344CB8AC3E}">
        <p14:creationId xmlns:p14="http://schemas.microsoft.com/office/powerpoint/2010/main" val="3536232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815CB-6E7E-A04E-9BB3-49024150E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72CB8-EDC2-A52C-0719-C1F71E157831}"/>
              </a:ext>
            </a:extLst>
          </p:cNvPr>
          <p:cNvSpPr>
            <a:spLocks noGrp="1"/>
          </p:cNvSpPr>
          <p:nvPr>
            <p:ph type="title"/>
          </p:nvPr>
        </p:nvSpPr>
        <p:spPr/>
        <p:txBody>
          <a:bodyPr>
            <a:normAutofit/>
          </a:bodyPr>
          <a:lstStyle/>
          <a:p>
            <a:pPr algn="ctr"/>
            <a:r>
              <a:rPr lang="en-US" sz="3300" b="1" dirty="0"/>
              <a:t>MN CAC Website</a:t>
            </a:r>
          </a:p>
        </p:txBody>
      </p:sp>
      <p:sp>
        <p:nvSpPr>
          <p:cNvPr id="4" name="Date Placeholder 3">
            <a:extLst>
              <a:ext uri="{FF2B5EF4-FFF2-40B4-BE49-F238E27FC236}">
                <a16:creationId xmlns:a16="http://schemas.microsoft.com/office/drawing/2014/main" id="{DCEE0F29-A9BF-0863-8326-739BB7CAAD48}"/>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1367B232-C590-F0B5-C06D-942673B0FB67}"/>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59CA4E90-B5C0-C16A-1C17-39FE4ED5AA97}"/>
              </a:ext>
            </a:extLst>
          </p:cNvPr>
          <p:cNvSpPr>
            <a:spLocks noGrp="1"/>
          </p:cNvSpPr>
          <p:nvPr>
            <p:ph type="sldNum" sz="quarter" idx="12"/>
          </p:nvPr>
        </p:nvSpPr>
        <p:spPr/>
        <p:txBody>
          <a:bodyPr/>
          <a:lstStyle/>
          <a:p>
            <a:fld id="{48F63A3B-78C7-47BE-AE5E-E10140E04643}" type="slidenum">
              <a:rPr lang="en-US" smtClean="0"/>
              <a:t>18</a:t>
            </a:fld>
            <a:endParaRPr lang="en-US" dirty="0"/>
          </a:p>
        </p:txBody>
      </p:sp>
      <p:sp>
        <p:nvSpPr>
          <p:cNvPr id="9" name="Content Placeholder 2">
            <a:extLst>
              <a:ext uri="{FF2B5EF4-FFF2-40B4-BE49-F238E27FC236}">
                <a16:creationId xmlns:a16="http://schemas.microsoft.com/office/drawing/2014/main" id="{1D5F2B24-F64C-79B9-DBA1-3CE6B94E022F}"/>
              </a:ext>
            </a:extLst>
          </p:cNvPr>
          <p:cNvSpPr>
            <a:spLocks noGrp="1"/>
          </p:cNvSpPr>
          <p:nvPr>
            <p:ph idx="1"/>
          </p:nvPr>
        </p:nvSpPr>
        <p:spPr>
          <a:xfrm>
            <a:off x="425679" y="1610517"/>
            <a:ext cx="10928121" cy="4351338"/>
          </a:xfrm>
        </p:spPr>
        <p:txBody>
          <a:bodyPr>
            <a:noAutofit/>
          </a:bodyPr>
          <a:lstStyle/>
          <a:p>
            <a:pPr>
              <a:spcBef>
                <a:spcPts val="400"/>
              </a:spcBef>
              <a:spcAft>
                <a:spcPts val="400"/>
              </a:spcAft>
            </a:pPr>
            <a:r>
              <a:rPr lang="en-US" dirty="0"/>
              <a:t>Currently, we are placing updates in the Tracker document. </a:t>
            </a:r>
          </a:p>
          <a:p>
            <a:pPr>
              <a:spcBef>
                <a:spcPts val="400"/>
              </a:spcBef>
              <a:spcAft>
                <a:spcPts val="400"/>
              </a:spcAft>
            </a:pPr>
            <a:r>
              <a:rPr lang="en-US" dirty="0"/>
              <a:t>We are also sending out monthly updates regarding progress.</a:t>
            </a:r>
          </a:p>
          <a:p>
            <a:pPr>
              <a:spcBef>
                <a:spcPts val="400"/>
              </a:spcBef>
              <a:spcAft>
                <a:spcPts val="400"/>
              </a:spcAft>
            </a:pPr>
            <a:r>
              <a:rPr lang="en-US" dirty="0"/>
              <a:t>Are there other documents we should post to the web site?</a:t>
            </a:r>
          </a:p>
          <a:p>
            <a:pPr>
              <a:spcBef>
                <a:spcPts val="400"/>
              </a:spcBef>
              <a:spcAft>
                <a:spcPts val="400"/>
              </a:spcAft>
            </a:pPr>
            <a:r>
              <a:rPr lang="en-US" dirty="0"/>
              <a:t>Would CAC members prefer to post comments to the web site or does email work fine for submitting comments?   </a:t>
            </a:r>
          </a:p>
          <a:p>
            <a:pPr>
              <a:spcBef>
                <a:spcPts val="400"/>
              </a:spcBef>
              <a:spcAft>
                <a:spcPts val="400"/>
              </a:spcAft>
            </a:pPr>
            <a:r>
              <a:rPr lang="en-US" dirty="0"/>
              <a:t>Any other feedback?</a:t>
            </a:r>
          </a:p>
        </p:txBody>
      </p:sp>
    </p:spTree>
    <p:extLst>
      <p:ext uri="{BB962C8B-B14F-4D97-AF65-F5344CB8AC3E}">
        <p14:creationId xmlns:p14="http://schemas.microsoft.com/office/powerpoint/2010/main" val="3649750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703B2-AAB8-C735-F1DD-0BF396169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98CED-68CE-BCD3-BADF-8CA04E77CCA7}"/>
              </a:ext>
            </a:extLst>
          </p:cNvPr>
          <p:cNvSpPr>
            <a:spLocks noGrp="1"/>
          </p:cNvSpPr>
          <p:nvPr>
            <p:ph type="ctrTitle"/>
          </p:nvPr>
        </p:nvSpPr>
        <p:spPr>
          <a:xfrm>
            <a:off x="0" y="4215069"/>
            <a:ext cx="12192000" cy="1199223"/>
          </a:xfrm>
        </p:spPr>
        <p:txBody>
          <a:bodyPr>
            <a:norm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300" b="1" dirty="0"/>
              <a:t>Progress on Updating Utility System Impacts and Non-Utility System Impacts</a:t>
            </a:r>
          </a:p>
        </p:txBody>
      </p:sp>
      <p:sp>
        <p:nvSpPr>
          <p:cNvPr id="7" name="Footer Placeholder 6">
            <a:extLst>
              <a:ext uri="{FF2B5EF4-FFF2-40B4-BE49-F238E27FC236}">
                <a16:creationId xmlns:a16="http://schemas.microsoft.com/office/drawing/2014/main" id="{EB3CAF05-A80A-7B84-F402-2FE211772323}"/>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D92EA21D-F70F-0C36-199E-A47116F0B772}"/>
              </a:ext>
            </a:extLst>
          </p:cNvPr>
          <p:cNvSpPr>
            <a:spLocks noGrp="1"/>
          </p:cNvSpPr>
          <p:nvPr>
            <p:ph type="sldNum" sz="quarter" idx="16"/>
          </p:nvPr>
        </p:nvSpPr>
        <p:spPr/>
        <p:txBody>
          <a:bodyPr/>
          <a:lstStyle/>
          <a:p>
            <a:fld id="{48F63A3B-78C7-47BE-AE5E-E10140E04643}" type="slidenum">
              <a:rPr lang="en-US" smtClean="0"/>
              <a:pPr/>
              <a:t>19</a:t>
            </a:fld>
            <a:endParaRPr lang="en-US" dirty="0"/>
          </a:p>
        </p:txBody>
      </p:sp>
      <p:pic>
        <p:nvPicPr>
          <p:cNvPr id="10" name="Graphic 9" descr="Electrician">
            <a:extLst>
              <a:ext uri="{FF2B5EF4-FFF2-40B4-BE49-F238E27FC236}">
                <a16:creationId xmlns:a16="http://schemas.microsoft.com/office/drawing/2014/main" id="{E220C7CC-0D7F-D5D7-B9D5-9C2C904445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89D83760-997A-E271-D3B6-29997BF183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64AEFEB4-1EA7-B04F-8CBB-8721C5E8E1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88481CC8-518D-4E8C-BD5C-BE1E27C558E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DFDB09E8-96DD-859E-1DB2-CDE498D12734}"/>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117773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BEFC5-BFD5-67F7-95D7-8D6ADAF16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7D4F2-FDAD-6368-14FD-77471FB47D97}"/>
              </a:ext>
            </a:extLst>
          </p:cNvPr>
          <p:cNvSpPr>
            <a:spLocks noGrp="1"/>
          </p:cNvSpPr>
          <p:nvPr>
            <p:ph type="title"/>
          </p:nvPr>
        </p:nvSpPr>
        <p:spPr/>
        <p:txBody>
          <a:bodyPr>
            <a:normAutofit/>
          </a:bodyPr>
          <a:lstStyle/>
          <a:p>
            <a:pPr algn="ctr"/>
            <a:r>
              <a:rPr lang="en-US" sz="3300" b="1" dirty="0"/>
              <a:t>NUSI Elements Selected for Review</a:t>
            </a:r>
          </a:p>
        </p:txBody>
      </p:sp>
      <p:sp>
        <p:nvSpPr>
          <p:cNvPr id="4" name="Date Placeholder 3">
            <a:extLst>
              <a:ext uri="{FF2B5EF4-FFF2-40B4-BE49-F238E27FC236}">
                <a16:creationId xmlns:a16="http://schemas.microsoft.com/office/drawing/2014/main" id="{FD774375-B247-058D-8F19-E3E5D02819D3}"/>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E68C6FA5-B708-87C7-EDBC-8F25EFFA6E7F}"/>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0672ABE9-7D7F-2E54-75A8-979B365022E8}"/>
              </a:ext>
            </a:extLst>
          </p:cNvPr>
          <p:cNvSpPr>
            <a:spLocks noGrp="1"/>
          </p:cNvSpPr>
          <p:nvPr>
            <p:ph type="sldNum" sz="quarter" idx="12"/>
          </p:nvPr>
        </p:nvSpPr>
        <p:spPr/>
        <p:txBody>
          <a:bodyPr/>
          <a:lstStyle/>
          <a:p>
            <a:fld id="{48F63A3B-78C7-47BE-AE5E-E10140E04643}" type="slidenum">
              <a:rPr lang="en-US" smtClean="0"/>
              <a:t>20</a:t>
            </a:fld>
            <a:endParaRPr lang="en-US" dirty="0"/>
          </a:p>
        </p:txBody>
      </p:sp>
      <p:pic>
        <p:nvPicPr>
          <p:cNvPr id="8" name="Picture 7" descr="A chart with green squares&#10;&#10;AI-generated content may be incorrect.">
            <a:extLst>
              <a:ext uri="{FF2B5EF4-FFF2-40B4-BE49-F238E27FC236}">
                <a16:creationId xmlns:a16="http://schemas.microsoft.com/office/drawing/2014/main" id="{9C42294A-2CF0-878B-AC3C-FBDD172E0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913" y="1990798"/>
            <a:ext cx="11442173" cy="3357815"/>
          </a:xfrm>
          <a:prstGeom prst="rect">
            <a:avLst/>
          </a:prstGeom>
        </p:spPr>
      </p:pic>
    </p:spTree>
    <p:extLst>
      <p:ext uri="{BB962C8B-B14F-4D97-AF65-F5344CB8AC3E}">
        <p14:creationId xmlns:p14="http://schemas.microsoft.com/office/powerpoint/2010/main" val="4154398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84BB6-E66C-F51F-DDD6-C8C29B812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3CC58-403F-F0A0-CF03-AC2A1B68EBAA}"/>
              </a:ext>
            </a:extLst>
          </p:cNvPr>
          <p:cNvSpPr>
            <a:spLocks noGrp="1"/>
          </p:cNvSpPr>
          <p:nvPr>
            <p:ph type="title"/>
          </p:nvPr>
        </p:nvSpPr>
        <p:spPr/>
        <p:txBody>
          <a:bodyPr>
            <a:normAutofit/>
          </a:bodyPr>
          <a:lstStyle/>
          <a:p>
            <a:pPr algn="ctr"/>
            <a:r>
              <a:rPr lang="en-US" sz="3300" b="1" dirty="0"/>
              <a:t>USI Elements Selected for Review</a:t>
            </a:r>
          </a:p>
        </p:txBody>
      </p:sp>
      <p:sp>
        <p:nvSpPr>
          <p:cNvPr id="4" name="Date Placeholder 3">
            <a:extLst>
              <a:ext uri="{FF2B5EF4-FFF2-40B4-BE49-F238E27FC236}">
                <a16:creationId xmlns:a16="http://schemas.microsoft.com/office/drawing/2014/main" id="{0DD533D5-8BA9-FE3A-221E-17A9856F48D7}"/>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796E470E-3A41-243C-37E6-38E789D720F7}"/>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83CDABEA-D19A-75FA-9BBF-EFDA2E669C1F}"/>
              </a:ext>
            </a:extLst>
          </p:cNvPr>
          <p:cNvSpPr>
            <a:spLocks noGrp="1"/>
          </p:cNvSpPr>
          <p:nvPr>
            <p:ph type="sldNum" sz="quarter" idx="12"/>
          </p:nvPr>
        </p:nvSpPr>
        <p:spPr/>
        <p:txBody>
          <a:bodyPr/>
          <a:lstStyle/>
          <a:p>
            <a:fld id="{48F63A3B-78C7-47BE-AE5E-E10140E04643}" type="slidenum">
              <a:rPr lang="en-US" smtClean="0"/>
              <a:t>21</a:t>
            </a:fld>
            <a:endParaRPr lang="en-US" dirty="0"/>
          </a:p>
        </p:txBody>
      </p:sp>
      <p:pic>
        <p:nvPicPr>
          <p:cNvPr id="3" name="Picture 2">
            <a:extLst>
              <a:ext uri="{FF2B5EF4-FFF2-40B4-BE49-F238E27FC236}">
                <a16:creationId xmlns:a16="http://schemas.microsoft.com/office/drawing/2014/main" id="{24C3A630-3C27-E2AD-DF3B-E449A9DBACF2}"/>
              </a:ext>
            </a:extLst>
          </p:cNvPr>
          <p:cNvPicPr>
            <a:picLocks/>
          </p:cNvPicPr>
          <p:nvPr/>
        </p:nvPicPr>
        <p:blipFill>
          <a:blip r:embed="rId3"/>
          <a:stretch>
            <a:fillRect/>
          </a:stretch>
        </p:blipFill>
        <p:spPr>
          <a:xfrm>
            <a:off x="179832" y="1646490"/>
            <a:ext cx="11832336" cy="4279392"/>
          </a:xfrm>
          <a:prstGeom prst="rect">
            <a:avLst/>
          </a:prstGeom>
        </p:spPr>
      </p:pic>
    </p:spTree>
    <p:extLst>
      <p:ext uri="{BB962C8B-B14F-4D97-AF65-F5344CB8AC3E}">
        <p14:creationId xmlns:p14="http://schemas.microsoft.com/office/powerpoint/2010/main" val="3053382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D3CCB-DC66-6F35-BC3E-EBF7ED37A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46A3D-E184-C3C8-B9C6-00C1BDB7EC0D}"/>
              </a:ext>
            </a:extLst>
          </p:cNvPr>
          <p:cNvSpPr>
            <a:spLocks noGrp="1"/>
          </p:cNvSpPr>
          <p:nvPr>
            <p:ph type="title"/>
          </p:nvPr>
        </p:nvSpPr>
        <p:spPr/>
        <p:txBody>
          <a:bodyPr>
            <a:normAutofit/>
          </a:bodyPr>
          <a:lstStyle/>
          <a:p>
            <a:pPr algn="ctr"/>
            <a:r>
              <a:rPr lang="en-US" sz="3300" b="1" dirty="0"/>
              <a:t>Progress on Updating Utility System Impact and Non-Utility System Impacts</a:t>
            </a:r>
          </a:p>
        </p:txBody>
      </p:sp>
      <p:sp>
        <p:nvSpPr>
          <p:cNvPr id="3" name="Content Placeholder 2">
            <a:extLst>
              <a:ext uri="{FF2B5EF4-FFF2-40B4-BE49-F238E27FC236}">
                <a16:creationId xmlns:a16="http://schemas.microsoft.com/office/drawing/2014/main" id="{7E19C4E7-2487-4B1C-6060-AF7E37C4605E}"/>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dirty="0"/>
              <a:t>Our goals are to:</a:t>
            </a:r>
          </a:p>
          <a:p>
            <a:pPr lvl="1">
              <a:spcBef>
                <a:spcPts val="400"/>
              </a:spcBef>
              <a:spcAft>
                <a:spcPts val="400"/>
              </a:spcAft>
            </a:pPr>
            <a:r>
              <a:rPr lang="en-US" sz="2300" dirty="0"/>
              <a:t>Clearly define the specific NUSIs and USIs identified for update/quantification;</a:t>
            </a:r>
          </a:p>
          <a:p>
            <a:pPr lvl="1">
              <a:spcBef>
                <a:spcPts val="400"/>
              </a:spcBef>
              <a:spcAft>
                <a:spcPts val="400"/>
              </a:spcAft>
            </a:pPr>
            <a:r>
              <a:rPr lang="en-US" sz="2300" dirty="0"/>
              <a:t>Research ways that other jurisdictions and/or studies have sought to define and quantify the impacts;</a:t>
            </a:r>
          </a:p>
          <a:p>
            <a:pPr lvl="1">
              <a:spcBef>
                <a:spcPts val="400"/>
              </a:spcBef>
              <a:spcAft>
                <a:spcPts val="400"/>
              </a:spcAft>
            </a:pPr>
            <a:r>
              <a:rPr lang="en-US" sz="2300" dirty="0"/>
              <a:t>Assess these sources and data for applicability to Minnesota, and</a:t>
            </a:r>
          </a:p>
          <a:p>
            <a:pPr lvl="1">
              <a:spcBef>
                <a:spcPts val="400"/>
              </a:spcBef>
              <a:spcAft>
                <a:spcPts val="400"/>
              </a:spcAft>
            </a:pPr>
            <a:r>
              <a:rPr lang="en-US" sz="2300" dirty="0"/>
              <a:t>Determine how we can develop Minnesota-specific values that could be incorporated into the Minnesota Test.</a:t>
            </a:r>
            <a:endParaRPr lang="en-US" dirty="0"/>
          </a:p>
          <a:p>
            <a:pPr marL="0" indent="0">
              <a:spcBef>
                <a:spcPts val="400"/>
              </a:spcBef>
              <a:spcAft>
                <a:spcPts val="400"/>
              </a:spcAft>
              <a:buNone/>
            </a:pPr>
            <a:endParaRPr lang="en-US" sz="2300" dirty="0"/>
          </a:p>
          <a:p>
            <a:pPr>
              <a:spcBef>
                <a:spcPts val="400"/>
              </a:spcBef>
              <a:spcAft>
                <a:spcPts val="400"/>
              </a:spcAft>
            </a:pPr>
            <a:endParaRPr lang="en-US" dirty="0"/>
          </a:p>
        </p:txBody>
      </p:sp>
      <p:sp>
        <p:nvSpPr>
          <p:cNvPr id="4" name="Date Placeholder 3">
            <a:extLst>
              <a:ext uri="{FF2B5EF4-FFF2-40B4-BE49-F238E27FC236}">
                <a16:creationId xmlns:a16="http://schemas.microsoft.com/office/drawing/2014/main" id="{80449685-2981-2F4D-8622-01F1D085C9DD}"/>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C7366B49-86EE-686A-0132-1B3D04FABBB9}"/>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4A50D2D0-4C38-B759-E762-4A8184AC5D5F}"/>
              </a:ext>
            </a:extLst>
          </p:cNvPr>
          <p:cNvSpPr>
            <a:spLocks noGrp="1"/>
          </p:cNvSpPr>
          <p:nvPr>
            <p:ph type="sldNum" sz="quarter" idx="12"/>
          </p:nvPr>
        </p:nvSpPr>
        <p:spPr/>
        <p:txBody>
          <a:bodyPr/>
          <a:lstStyle/>
          <a:p>
            <a:fld id="{48F63A3B-78C7-47BE-AE5E-E10140E04643}" type="slidenum">
              <a:rPr lang="en-US" smtClean="0"/>
              <a:t>22</a:t>
            </a:fld>
            <a:endParaRPr lang="en-US" dirty="0"/>
          </a:p>
        </p:txBody>
      </p:sp>
    </p:spTree>
    <p:extLst>
      <p:ext uri="{BB962C8B-B14F-4D97-AF65-F5344CB8AC3E}">
        <p14:creationId xmlns:p14="http://schemas.microsoft.com/office/powerpoint/2010/main" val="536851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FFE4C-5664-38A4-64C7-0A6E62BB1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0C2514-5C38-E25D-3062-2867632B52C9}"/>
              </a:ext>
            </a:extLst>
          </p:cNvPr>
          <p:cNvSpPr>
            <a:spLocks noGrp="1"/>
          </p:cNvSpPr>
          <p:nvPr>
            <p:ph type="title"/>
          </p:nvPr>
        </p:nvSpPr>
        <p:spPr/>
        <p:txBody>
          <a:bodyPr>
            <a:normAutofit/>
          </a:bodyPr>
          <a:lstStyle/>
          <a:p>
            <a:pPr algn="ctr"/>
            <a:r>
              <a:rPr lang="en-US" sz="3300" b="1" dirty="0"/>
              <a:t>Progress on Updating Utility System Impact and Non-Utility System Impacts</a:t>
            </a:r>
          </a:p>
        </p:txBody>
      </p:sp>
      <p:sp>
        <p:nvSpPr>
          <p:cNvPr id="3" name="Content Placeholder 2">
            <a:extLst>
              <a:ext uri="{FF2B5EF4-FFF2-40B4-BE49-F238E27FC236}">
                <a16:creationId xmlns:a16="http://schemas.microsoft.com/office/drawing/2014/main" id="{DF0001FE-E115-3098-6503-4AF3D0E92C99}"/>
              </a:ext>
            </a:extLst>
          </p:cNvPr>
          <p:cNvSpPr>
            <a:spLocks noGrp="1"/>
          </p:cNvSpPr>
          <p:nvPr>
            <p:ph idx="1"/>
          </p:nvPr>
        </p:nvSpPr>
        <p:spPr>
          <a:xfrm>
            <a:off x="357490" y="1424537"/>
            <a:ext cx="11834510" cy="4351338"/>
          </a:xfrm>
        </p:spPr>
        <p:txBody>
          <a:bodyPr>
            <a:noAutofit/>
          </a:bodyPr>
          <a:lstStyle/>
          <a:p>
            <a:pPr>
              <a:spcBef>
                <a:spcPts val="400"/>
              </a:spcBef>
              <a:spcAft>
                <a:spcPts val="400"/>
              </a:spcAft>
            </a:pPr>
            <a:r>
              <a:rPr lang="en-US" dirty="0"/>
              <a:t>In reviewing/updating the values, we continue to adhere to the National Standard Practice Manual’s (NSPM) view (particularly for NUSIs) that BCA tests should include those impacts that:</a:t>
            </a:r>
          </a:p>
          <a:p>
            <a:pPr lvl="1">
              <a:spcBef>
                <a:spcPts val="400"/>
              </a:spcBef>
              <a:spcAft>
                <a:spcPts val="400"/>
              </a:spcAft>
            </a:pPr>
            <a:r>
              <a:rPr lang="en-US" sz="2300" dirty="0"/>
              <a:t>Align with the jurisdiction’s policy goals;</a:t>
            </a:r>
          </a:p>
          <a:p>
            <a:pPr lvl="1">
              <a:spcBef>
                <a:spcPts val="400"/>
              </a:spcBef>
              <a:spcAft>
                <a:spcPts val="400"/>
              </a:spcAft>
            </a:pPr>
            <a:r>
              <a:rPr lang="en-US" sz="2300" dirty="0"/>
              <a:t>Are relevant and </a:t>
            </a:r>
            <a:r>
              <a:rPr lang="en-US" sz="2300" u="sng" dirty="0"/>
              <a:t>material</a:t>
            </a:r>
            <a:r>
              <a:rPr lang="en-US" sz="2300" dirty="0"/>
              <a:t> (emphasis added) - including those that may be difficult to quantify or monetize; </a:t>
            </a:r>
          </a:p>
          <a:p>
            <a:pPr lvl="2">
              <a:spcBef>
                <a:spcPts val="400"/>
              </a:spcBef>
              <a:spcAft>
                <a:spcPts val="400"/>
              </a:spcAft>
            </a:pPr>
            <a:r>
              <a:rPr lang="en-US" sz="2100" dirty="0"/>
              <a:t>Material is defined as those impacts of “sufficient magnitude to affect the result of the BCA” (NSPM, 2020, p. vi.).</a:t>
            </a:r>
          </a:p>
          <a:p>
            <a:pPr>
              <a:spcBef>
                <a:spcPts val="400"/>
              </a:spcBef>
              <a:spcAft>
                <a:spcPts val="400"/>
              </a:spcAft>
            </a:pPr>
            <a:r>
              <a:rPr lang="en-US" dirty="0"/>
              <a:t>Although it is unclear what “affect the result of the BCA” means, it’s likely that impacts that would constitute less than a 1 percent impact on overall test results are too low. </a:t>
            </a:r>
          </a:p>
          <a:p>
            <a:pPr lvl="1">
              <a:spcBef>
                <a:spcPts val="400"/>
              </a:spcBef>
              <a:spcAft>
                <a:spcPts val="400"/>
              </a:spcAft>
            </a:pPr>
            <a:r>
              <a:rPr lang="en-US" sz="2300" dirty="0"/>
              <a:t>The current MN Test includes two proxies equal to 1 percent (Electric Market Price Effects and Electric Ancillary Services) that we are reviewing as part of the current process. </a:t>
            </a:r>
          </a:p>
          <a:p>
            <a:pPr>
              <a:spcBef>
                <a:spcPts val="400"/>
              </a:spcBef>
              <a:spcAft>
                <a:spcPts val="400"/>
              </a:spcAft>
            </a:pPr>
            <a:endParaRPr lang="en-US" dirty="0"/>
          </a:p>
        </p:txBody>
      </p:sp>
      <p:sp>
        <p:nvSpPr>
          <p:cNvPr id="4" name="Date Placeholder 3">
            <a:extLst>
              <a:ext uri="{FF2B5EF4-FFF2-40B4-BE49-F238E27FC236}">
                <a16:creationId xmlns:a16="http://schemas.microsoft.com/office/drawing/2014/main" id="{8A4BC7E0-F40F-0CCA-648D-3238D43C9B88}"/>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B028A3C7-0742-5740-5123-5923F53B678E}"/>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E3ABDE48-12D6-73EB-AC51-5E8DFD2D61EF}"/>
              </a:ext>
            </a:extLst>
          </p:cNvPr>
          <p:cNvSpPr>
            <a:spLocks noGrp="1"/>
          </p:cNvSpPr>
          <p:nvPr>
            <p:ph type="sldNum" sz="quarter" idx="12"/>
          </p:nvPr>
        </p:nvSpPr>
        <p:spPr/>
        <p:txBody>
          <a:bodyPr/>
          <a:lstStyle/>
          <a:p>
            <a:fld id="{48F63A3B-78C7-47BE-AE5E-E10140E04643}" type="slidenum">
              <a:rPr lang="en-US" smtClean="0"/>
              <a:t>23</a:t>
            </a:fld>
            <a:endParaRPr lang="en-US" dirty="0"/>
          </a:p>
        </p:txBody>
      </p:sp>
    </p:spTree>
    <p:extLst>
      <p:ext uri="{BB962C8B-B14F-4D97-AF65-F5344CB8AC3E}">
        <p14:creationId xmlns:p14="http://schemas.microsoft.com/office/powerpoint/2010/main" val="2956410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17FD5-93A4-4B3D-2670-EBB81D437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49658-7AD8-0809-234B-8D5B39464790}"/>
              </a:ext>
            </a:extLst>
          </p:cNvPr>
          <p:cNvSpPr>
            <a:spLocks noGrp="1"/>
          </p:cNvSpPr>
          <p:nvPr>
            <p:ph type="title"/>
          </p:nvPr>
        </p:nvSpPr>
        <p:spPr/>
        <p:txBody>
          <a:bodyPr>
            <a:normAutofit/>
          </a:bodyPr>
          <a:lstStyle/>
          <a:p>
            <a:pPr algn="ctr"/>
            <a:r>
              <a:rPr lang="en-US" sz="3300" b="1" dirty="0"/>
              <a:t>Progress on Updating Utility System Impact and Non-Utility System Impacts</a:t>
            </a:r>
          </a:p>
        </p:txBody>
      </p:sp>
      <p:sp>
        <p:nvSpPr>
          <p:cNvPr id="3" name="Content Placeholder 2">
            <a:extLst>
              <a:ext uri="{FF2B5EF4-FFF2-40B4-BE49-F238E27FC236}">
                <a16:creationId xmlns:a16="http://schemas.microsoft.com/office/drawing/2014/main" id="{DF6D2070-D544-6C75-52A4-E6D57190E41C}"/>
              </a:ext>
            </a:extLst>
          </p:cNvPr>
          <p:cNvSpPr>
            <a:spLocks noGrp="1"/>
          </p:cNvSpPr>
          <p:nvPr>
            <p:ph idx="1"/>
          </p:nvPr>
        </p:nvSpPr>
        <p:spPr>
          <a:xfrm>
            <a:off x="357490" y="1424537"/>
            <a:ext cx="11834510" cy="4351338"/>
          </a:xfrm>
        </p:spPr>
        <p:txBody>
          <a:bodyPr>
            <a:noAutofit/>
          </a:bodyPr>
          <a:lstStyle/>
          <a:p>
            <a:pPr>
              <a:spcBef>
                <a:spcPts val="400"/>
              </a:spcBef>
              <a:spcAft>
                <a:spcPts val="400"/>
              </a:spcAft>
            </a:pPr>
            <a:r>
              <a:rPr lang="en-US" dirty="0"/>
              <a:t>As a resource, the National Energy Screening Project’s (NESP) Database of Screening Practices provides a large volume of information about jurisdictional NUSIs and USIs, along with data sources. </a:t>
            </a:r>
          </a:p>
          <a:p>
            <a:pPr lvl="1">
              <a:spcBef>
                <a:spcPts val="400"/>
              </a:spcBef>
              <a:spcAft>
                <a:spcPts val="400"/>
              </a:spcAft>
            </a:pPr>
            <a:r>
              <a:rPr lang="en-US" dirty="0"/>
              <a:t>Located at: </a:t>
            </a:r>
            <a:r>
              <a:rPr lang="en-US" dirty="0">
                <a:hlinkClick r:id="rId3"/>
              </a:rPr>
              <a:t>https://www.nationalenergyscreeningproject.org/state-database-dsp/</a:t>
            </a:r>
            <a:r>
              <a:rPr lang="en-US" dirty="0"/>
              <a:t> </a:t>
            </a:r>
          </a:p>
          <a:p>
            <a:pPr lvl="1">
              <a:spcBef>
                <a:spcPts val="400"/>
              </a:spcBef>
              <a:spcAft>
                <a:spcPts val="400"/>
              </a:spcAft>
            </a:pPr>
            <a:r>
              <a:rPr lang="en-US" sz="2300" dirty="0"/>
              <a:t>Unfortunately, in following sources we have not yet found much data to use for updating/quantifying MN Test values.</a:t>
            </a:r>
          </a:p>
          <a:p>
            <a:pPr>
              <a:spcBef>
                <a:spcPts val="400"/>
              </a:spcBef>
              <a:spcAft>
                <a:spcPts val="400"/>
              </a:spcAft>
            </a:pPr>
            <a:r>
              <a:rPr lang="en-US" dirty="0"/>
              <a:t>We have conducted initial research on Other Environmental – Water, and Economic and Jobs (Macroeconomic) Non-Utility System Impacts.</a:t>
            </a:r>
          </a:p>
          <a:p>
            <a:pPr marL="0" indent="0">
              <a:spcBef>
                <a:spcPts val="400"/>
              </a:spcBef>
              <a:spcAft>
                <a:spcPts val="400"/>
              </a:spcAft>
              <a:buNone/>
            </a:pPr>
            <a:endParaRPr lang="en-US" sz="2700" dirty="0"/>
          </a:p>
        </p:txBody>
      </p:sp>
      <p:sp>
        <p:nvSpPr>
          <p:cNvPr id="4" name="Date Placeholder 3">
            <a:extLst>
              <a:ext uri="{FF2B5EF4-FFF2-40B4-BE49-F238E27FC236}">
                <a16:creationId xmlns:a16="http://schemas.microsoft.com/office/drawing/2014/main" id="{1E591E20-8A59-3407-7B4C-C9670D3A56FC}"/>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33EE8874-7B76-A493-EBD2-3CB8304AF789}"/>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31D3A215-74D6-0563-6BAF-07F805898F13}"/>
              </a:ext>
            </a:extLst>
          </p:cNvPr>
          <p:cNvSpPr>
            <a:spLocks noGrp="1"/>
          </p:cNvSpPr>
          <p:nvPr>
            <p:ph type="sldNum" sz="quarter" idx="12"/>
          </p:nvPr>
        </p:nvSpPr>
        <p:spPr/>
        <p:txBody>
          <a:bodyPr/>
          <a:lstStyle/>
          <a:p>
            <a:fld id="{48F63A3B-78C7-47BE-AE5E-E10140E04643}" type="slidenum">
              <a:rPr lang="en-US" smtClean="0"/>
              <a:t>24</a:t>
            </a:fld>
            <a:endParaRPr lang="en-US" dirty="0"/>
          </a:p>
        </p:txBody>
      </p:sp>
    </p:spTree>
    <p:extLst>
      <p:ext uri="{BB962C8B-B14F-4D97-AF65-F5344CB8AC3E}">
        <p14:creationId xmlns:p14="http://schemas.microsoft.com/office/powerpoint/2010/main" val="1945598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0B4BD-2319-990D-2968-B3E4B7B2B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DEC4D-86B3-6579-FF5E-A88A059E569A}"/>
              </a:ext>
            </a:extLst>
          </p:cNvPr>
          <p:cNvSpPr>
            <a:spLocks noGrp="1"/>
          </p:cNvSpPr>
          <p:nvPr>
            <p:ph type="title"/>
          </p:nvPr>
        </p:nvSpPr>
        <p:spPr/>
        <p:txBody>
          <a:bodyPr>
            <a:normAutofit/>
          </a:bodyPr>
          <a:lstStyle/>
          <a:p>
            <a:pPr algn="ctr"/>
            <a:r>
              <a:rPr lang="en-US" sz="3300" b="1" dirty="0"/>
              <a:t>Progress on Updating Utility System Impact and Non-Utility System Impacts</a:t>
            </a:r>
          </a:p>
        </p:txBody>
      </p:sp>
      <p:sp>
        <p:nvSpPr>
          <p:cNvPr id="3" name="Content Placeholder 2">
            <a:extLst>
              <a:ext uri="{FF2B5EF4-FFF2-40B4-BE49-F238E27FC236}">
                <a16:creationId xmlns:a16="http://schemas.microsoft.com/office/drawing/2014/main" id="{ABEB5F16-5AB9-F0A4-BF85-615F48065275}"/>
              </a:ext>
            </a:extLst>
          </p:cNvPr>
          <p:cNvSpPr>
            <a:spLocks noGrp="1"/>
          </p:cNvSpPr>
          <p:nvPr>
            <p:ph idx="1"/>
          </p:nvPr>
        </p:nvSpPr>
        <p:spPr>
          <a:xfrm>
            <a:off x="357490" y="1424537"/>
            <a:ext cx="11477019" cy="4351338"/>
          </a:xfrm>
        </p:spPr>
        <p:txBody>
          <a:bodyPr>
            <a:noAutofit/>
          </a:bodyPr>
          <a:lstStyle/>
          <a:p>
            <a:pPr marL="0" indent="0">
              <a:spcBef>
                <a:spcPts val="400"/>
              </a:spcBef>
              <a:spcAft>
                <a:spcPts val="400"/>
              </a:spcAft>
              <a:buNone/>
            </a:pPr>
            <a:r>
              <a:rPr lang="en-US" b="1" dirty="0"/>
              <a:t>Water Savings</a:t>
            </a:r>
          </a:p>
          <a:p>
            <a:pPr>
              <a:spcBef>
                <a:spcPts val="400"/>
              </a:spcBef>
              <a:spcAft>
                <a:spcPts val="400"/>
              </a:spcAft>
            </a:pPr>
            <a:r>
              <a:rPr lang="en-US" dirty="0"/>
              <a:t>The studies and quantifications related to water have largely focused on Participant/ Customer impacts from reduced water use associated with DERs. </a:t>
            </a:r>
          </a:p>
          <a:p>
            <a:pPr lvl="1">
              <a:spcBef>
                <a:spcPts val="400"/>
              </a:spcBef>
              <a:spcAft>
                <a:spcPts val="400"/>
              </a:spcAft>
            </a:pPr>
            <a:r>
              <a:rPr lang="en-US" sz="2300" dirty="0"/>
              <a:t>This focus is different from the broader, system-level impact of environmental (water) externalities which are relevant to NUSIs.</a:t>
            </a:r>
          </a:p>
          <a:p>
            <a:pPr lvl="1">
              <a:spcBef>
                <a:spcPts val="400"/>
              </a:spcBef>
              <a:spcAft>
                <a:spcPts val="400"/>
              </a:spcAft>
            </a:pPr>
            <a:r>
              <a:rPr lang="en-US" sz="2300" dirty="0"/>
              <a:t>System-level impacts refer to ways, as an example, fossil-fueled and nuclear power plants use large amounts of water (and associated requirements for water treatment, etc.). </a:t>
            </a:r>
          </a:p>
          <a:p>
            <a:pPr lvl="1">
              <a:spcBef>
                <a:spcPts val="400"/>
              </a:spcBef>
              <a:spcAft>
                <a:spcPts val="400"/>
              </a:spcAft>
            </a:pPr>
            <a:r>
              <a:rPr lang="en-US" sz="2300" dirty="0"/>
              <a:t>Reducing generation from these plants due to energy efficiency could be quantified in terms of system/societal savings and incorporated into the MN Test.</a:t>
            </a:r>
          </a:p>
          <a:p>
            <a:pPr lvl="1">
              <a:spcBef>
                <a:spcPts val="400"/>
              </a:spcBef>
              <a:spcAft>
                <a:spcPts val="400"/>
              </a:spcAft>
            </a:pPr>
            <a:r>
              <a:rPr lang="en-US" sz="2300" dirty="0"/>
              <a:t>Such an analysis, though, is complicated by the fact that EE would also potentially reduce renewable energy generation which do not have the same cooling requirements.</a:t>
            </a:r>
          </a:p>
          <a:p>
            <a:pPr>
              <a:spcBef>
                <a:spcPts val="400"/>
              </a:spcBef>
              <a:spcAft>
                <a:spcPts val="400"/>
              </a:spcAft>
            </a:pPr>
            <a:endParaRPr lang="en-US" dirty="0"/>
          </a:p>
        </p:txBody>
      </p:sp>
      <p:sp>
        <p:nvSpPr>
          <p:cNvPr id="4" name="Date Placeholder 3">
            <a:extLst>
              <a:ext uri="{FF2B5EF4-FFF2-40B4-BE49-F238E27FC236}">
                <a16:creationId xmlns:a16="http://schemas.microsoft.com/office/drawing/2014/main" id="{F4D7ED82-CE7F-F555-7663-410704D7966A}"/>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F9990E4B-4AF4-642D-DB0D-C6A2B72895BD}"/>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956003BE-71E1-32C6-5669-F4EBAF8D81BA}"/>
              </a:ext>
            </a:extLst>
          </p:cNvPr>
          <p:cNvSpPr>
            <a:spLocks noGrp="1"/>
          </p:cNvSpPr>
          <p:nvPr>
            <p:ph type="sldNum" sz="quarter" idx="12"/>
          </p:nvPr>
        </p:nvSpPr>
        <p:spPr/>
        <p:txBody>
          <a:bodyPr/>
          <a:lstStyle/>
          <a:p>
            <a:fld id="{48F63A3B-78C7-47BE-AE5E-E10140E04643}" type="slidenum">
              <a:rPr lang="en-US" smtClean="0"/>
              <a:t>25</a:t>
            </a:fld>
            <a:endParaRPr lang="en-US" dirty="0"/>
          </a:p>
        </p:txBody>
      </p:sp>
    </p:spTree>
    <p:extLst>
      <p:ext uri="{BB962C8B-B14F-4D97-AF65-F5344CB8AC3E}">
        <p14:creationId xmlns:p14="http://schemas.microsoft.com/office/powerpoint/2010/main" val="1009215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5FA75-E10A-72A1-F8E1-4E30A7EE3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15C12-77E4-5FAA-DE7A-C8993B83B4C6}"/>
              </a:ext>
            </a:extLst>
          </p:cNvPr>
          <p:cNvSpPr>
            <a:spLocks noGrp="1"/>
          </p:cNvSpPr>
          <p:nvPr>
            <p:ph type="title"/>
          </p:nvPr>
        </p:nvSpPr>
        <p:spPr/>
        <p:txBody>
          <a:bodyPr>
            <a:normAutofit/>
          </a:bodyPr>
          <a:lstStyle/>
          <a:p>
            <a:pPr algn="ctr"/>
            <a:r>
              <a:rPr lang="en-US" sz="3300" b="1" dirty="0"/>
              <a:t>Progress on Updating Utility System Impact and Non-Utility System Impacts</a:t>
            </a:r>
          </a:p>
        </p:txBody>
      </p:sp>
      <p:sp>
        <p:nvSpPr>
          <p:cNvPr id="3" name="Content Placeholder 2">
            <a:extLst>
              <a:ext uri="{FF2B5EF4-FFF2-40B4-BE49-F238E27FC236}">
                <a16:creationId xmlns:a16="http://schemas.microsoft.com/office/drawing/2014/main" id="{865AAF93-C784-48B5-6576-981D383046F3}"/>
              </a:ext>
            </a:extLst>
          </p:cNvPr>
          <p:cNvSpPr>
            <a:spLocks noGrp="1"/>
          </p:cNvSpPr>
          <p:nvPr>
            <p:ph idx="1"/>
          </p:nvPr>
        </p:nvSpPr>
        <p:spPr>
          <a:xfrm>
            <a:off x="195565" y="1424537"/>
            <a:ext cx="11834510" cy="4931812"/>
          </a:xfrm>
        </p:spPr>
        <p:txBody>
          <a:bodyPr>
            <a:noAutofit/>
          </a:bodyPr>
          <a:lstStyle/>
          <a:p>
            <a:pPr>
              <a:spcBef>
                <a:spcPts val="400"/>
              </a:spcBef>
              <a:spcAft>
                <a:spcPts val="400"/>
              </a:spcAft>
            </a:pPr>
            <a:r>
              <a:rPr lang="en-US" dirty="0"/>
              <a:t>Although there is more information about the Economic/Jobs impacts of DERs, we are continuing to research to see if we can develop a quantified metric that can be incorporated into the Minnesota Test.</a:t>
            </a:r>
          </a:p>
          <a:p>
            <a:pPr>
              <a:spcBef>
                <a:spcPts val="400"/>
              </a:spcBef>
              <a:spcAft>
                <a:spcPts val="400"/>
              </a:spcAft>
            </a:pPr>
            <a:r>
              <a:rPr lang="en-US" dirty="0"/>
              <a:t>We note, however, that the NSPM Methods, Tools and Resources (p. 161) says this: </a:t>
            </a:r>
          </a:p>
          <a:p>
            <a:pPr>
              <a:spcBef>
                <a:spcPts val="400"/>
              </a:spcBef>
              <a:spcAft>
                <a:spcPts val="400"/>
              </a:spcAft>
            </a:pPr>
            <a:endParaRPr lang="en-US" dirty="0"/>
          </a:p>
          <a:p>
            <a:pPr>
              <a:spcBef>
                <a:spcPts val="400"/>
              </a:spcBef>
              <a:spcAft>
                <a:spcPts val="400"/>
              </a:spcAft>
            </a:pPr>
            <a:endParaRPr lang="en-US" dirty="0"/>
          </a:p>
          <a:p>
            <a:pPr>
              <a:spcBef>
                <a:spcPts val="400"/>
              </a:spcBef>
              <a:spcAft>
                <a:spcPts val="400"/>
              </a:spcAft>
            </a:pPr>
            <a:endParaRPr lang="en-US" dirty="0"/>
          </a:p>
          <a:p>
            <a:pPr>
              <a:spcBef>
                <a:spcPts val="400"/>
              </a:spcBef>
              <a:spcAft>
                <a:spcPts val="400"/>
              </a:spcAft>
            </a:pPr>
            <a:endParaRPr lang="en-US" dirty="0"/>
          </a:p>
          <a:p>
            <a:pPr>
              <a:spcBef>
                <a:spcPts val="400"/>
              </a:spcBef>
              <a:spcAft>
                <a:spcPts val="400"/>
              </a:spcAft>
            </a:pPr>
            <a:endParaRPr lang="en-US" dirty="0"/>
          </a:p>
          <a:p>
            <a:pPr>
              <a:spcBef>
                <a:spcPts val="400"/>
              </a:spcBef>
              <a:spcAft>
                <a:spcPts val="400"/>
              </a:spcAft>
            </a:pPr>
            <a:r>
              <a:rPr lang="en-US" dirty="0"/>
              <a:t>We welcome input from CAC members regarding things that they may have seen in other jurisdictions.</a:t>
            </a:r>
          </a:p>
        </p:txBody>
      </p:sp>
      <p:sp>
        <p:nvSpPr>
          <p:cNvPr id="4" name="Date Placeholder 3">
            <a:extLst>
              <a:ext uri="{FF2B5EF4-FFF2-40B4-BE49-F238E27FC236}">
                <a16:creationId xmlns:a16="http://schemas.microsoft.com/office/drawing/2014/main" id="{01CDACCA-36D9-78F1-CD1F-114453D24BED}"/>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73D62B38-A748-8628-B2A5-E67818BA2EAD}"/>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A0A27558-6C82-5B5A-EFE2-92DA948F463F}"/>
              </a:ext>
            </a:extLst>
          </p:cNvPr>
          <p:cNvSpPr>
            <a:spLocks noGrp="1"/>
          </p:cNvSpPr>
          <p:nvPr>
            <p:ph type="sldNum" sz="quarter" idx="12"/>
          </p:nvPr>
        </p:nvSpPr>
        <p:spPr/>
        <p:txBody>
          <a:bodyPr/>
          <a:lstStyle/>
          <a:p>
            <a:fld id="{48F63A3B-78C7-47BE-AE5E-E10140E04643}" type="slidenum">
              <a:rPr lang="en-US" smtClean="0"/>
              <a:t>26</a:t>
            </a:fld>
            <a:endParaRPr lang="en-US" dirty="0"/>
          </a:p>
        </p:txBody>
      </p:sp>
      <p:pic>
        <p:nvPicPr>
          <p:cNvPr id="8" name="Picture 7">
            <a:extLst>
              <a:ext uri="{FF2B5EF4-FFF2-40B4-BE49-F238E27FC236}">
                <a16:creationId xmlns:a16="http://schemas.microsoft.com/office/drawing/2014/main" id="{B4D3010D-2578-6BD4-36B0-B601E764ABAE}"/>
              </a:ext>
            </a:extLst>
          </p:cNvPr>
          <p:cNvPicPr>
            <a:picLocks noChangeAspect="1"/>
          </p:cNvPicPr>
          <p:nvPr/>
        </p:nvPicPr>
        <p:blipFill>
          <a:blip r:embed="rId3"/>
          <a:stretch>
            <a:fillRect/>
          </a:stretch>
        </p:blipFill>
        <p:spPr>
          <a:xfrm>
            <a:off x="744254" y="3108135"/>
            <a:ext cx="9146877" cy="2506653"/>
          </a:xfrm>
          <a:prstGeom prst="rect">
            <a:avLst/>
          </a:prstGeom>
        </p:spPr>
      </p:pic>
    </p:spTree>
    <p:extLst>
      <p:ext uri="{BB962C8B-B14F-4D97-AF65-F5344CB8AC3E}">
        <p14:creationId xmlns:p14="http://schemas.microsoft.com/office/powerpoint/2010/main" val="3789132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72A91-9E8E-EDA7-D630-8FFEDB851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B40F7-57BA-3B4D-F458-DCECD3C38FE5}"/>
              </a:ext>
            </a:extLst>
          </p:cNvPr>
          <p:cNvSpPr>
            <a:spLocks noGrp="1"/>
          </p:cNvSpPr>
          <p:nvPr>
            <p:ph type="title"/>
          </p:nvPr>
        </p:nvSpPr>
        <p:spPr/>
        <p:txBody>
          <a:bodyPr>
            <a:normAutofit/>
          </a:bodyPr>
          <a:lstStyle/>
          <a:p>
            <a:pPr algn="ctr"/>
            <a:r>
              <a:rPr lang="en-US" sz="3300" b="1" dirty="0"/>
              <a:t>Progress on Updating Utility System Impact and Non-Utility System Impacts</a:t>
            </a:r>
          </a:p>
        </p:txBody>
      </p:sp>
      <p:sp>
        <p:nvSpPr>
          <p:cNvPr id="3" name="Content Placeholder 2">
            <a:extLst>
              <a:ext uri="{FF2B5EF4-FFF2-40B4-BE49-F238E27FC236}">
                <a16:creationId xmlns:a16="http://schemas.microsoft.com/office/drawing/2014/main" id="{AB43D358-3AB9-59A7-3706-BF1B6BEBB0F1}"/>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dirty="0"/>
              <a:t>Mendota Group will continue to research opportunities to develop NUSI metrics that can be incorporated into the Minnesota Test. </a:t>
            </a:r>
          </a:p>
          <a:p>
            <a:pPr>
              <a:spcBef>
                <a:spcPts val="400"/>
              </a:spcBef>
              <a:spcAft>
                <a:spcPts val="400"/>
              </a:spcAft>
            </a:pPr>
            <a:r>
              <a:rPr lang="en-US" dirty="0"/>
              <a:t>We will present more findings at the April CAC meeting – including analysis of USIs. </a:t>
            </a:r>
          </a:p>
          <a:p>
            <a:pPr>
              <a:spcBef>
                <a:spcPts val="400"/>
              </a:spcBef>
              <a:spcAft>
                <a:spcPts val="400"/>
              </a:spcAft>
            </a:pPr>
            <a:r>
              <a:rPr lang="en-US" dirty="0"/>
              <a:t>The Department is interested to know how utility efforts to update avoided Distribution costs are progressing and whether the CAC can provide useful input. </a:t>
            </a:r>
          </a:p>
          <a:p>
            <a:pPr>
              <a:spcBef>
                <a:spcPts val="400"/>
              </a:spcBef>
              <a:spcAft>
                <a:spcPts val="400"/>
              </a:spcAft>
            </a:pPr>
            <a:r>
              <a:rPr lang="en-US" dirty="0"/>
              <a:t>Mendota Group plans to reach out to individual utilities to obtain:</a:t>
            </a:r>
          </a:p>
          <a:p>
            <a:pPr lvl="1">
              <a:spcBef>
                <a:spcPts val="400"/>
              </a:spcBef>
              <a:spcAft>
                <a:spcPts val="400"/>
              </a:spcAft>
            </a:pPr>
            <a:r>
              <a:rPr lang="en-US" sz="2300" dirty="0"/>
              <a:t>additional information about updates to estimates of avoided Distribution costs and </a:t>
            </a:r>
          </a:p>
          <a:p>
            <a:pPr lvl="1">
              <a:spcBef>
                <a:spcPts val="400"/>
              </a:spcBef>
              <a:spcAft>
                <a:spcPts val="400"/>
              </a:spcAft>
            </a:pPr>
            <a:r>
              <a:rPr lang="en-US" sz="2300" dirty="0"/>
              <a:t>ways to develop better estimates of the Other Fuels Non-Utility System Impact (this applies to Efficient Fuel-Switching: for electric utilities, we’re talking about natural gas and other displaced fuels while, for gas utilities, this would relate to increased electricity use associated). </a:t>
            </a:r>
            <a:endParaRPr lang="en-US" dirty="0"/>
          </a:p>
        </p:txBody>
      </p:sp>
      <p:sp>
        <p:nvSpPr>
          <p:cNvPr id="4" name="Date Placeholder 3">
            <a:extLst>
              <a:ext uri="{FF2B5EF4-FFF2-40B4-BE49-F238E27FC236}">
                <a16:creationId xmlns:a16="http://schemas.microsoft.com/office/drawing/2014/main" id="{461A127C-C46E-8295-EBB6-4BDBA6BDB2B6}"/>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67F831C2-2E33-7C11-4CB2-619612F51C84}"/>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4AB9D4F7-A278-72C4-B706-10B5681E6210}"/>
              </a:ext>
            </a:extLst>
          </p:cNvPr>
          <p:cNvSpPr>
            <a:spLocks noGrp="1"/>
          </p:cNvSpPr>
          <p:nvPr>
            <p:ph type="sldNum" sz="quarter" idx="12"/>
          </p:nvPr>
        </p:nvSpPr>
        <p:spPr/>
        <p:txBody>
          <a:bodyPr/>
          <a:lstStyle/>
          <a:p>
            <a:fld id="{48F63A3B-78C7-47BE-AE5E-E10140E04643}" type="slidenum">
              <a:rPr lang="en-US" smtClean="0"/>
              <a:t>27</a:t>
            </a:fld>
            <a:endParaRPr lang="en-US" dirty="0"/>
          </a:p>
        </p:txBody>
      </p:sp>
    </p:spTree>
    <p:extLst>
      <p:ext uri="{BB962C8B-B14F-4D97-AF65-F5344CB8AC3E}">
        <p14:creationId xmlns:p14="http://schemas.microsoft.com/office/powerpoint/2010/main" val="2154904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300" b="1" dirty="0"/>
              <a:t>Questions</a:t>
            </a:r>
          </a:p>
        </p:txBody>
      </p:sp>
      <p:sp>
        <p:nvSpPr>
          <p:cNvPr id="7" name="Footer Placeholder 6"/>
          <p:cNvSpPr>
            <a:spLocks noGrp="1"/>
          </p:cNvSpPr>
          <p:nvPr>
            <p:ph type="ftr" sz="quarter" idx="3"/>
          </p:nvPr>
        </p:nvSpPr>
        <p:spPr/>
        <p:txBody>
          <a:bodyPr/>
          <a:lstStyle/>
          <a:p>
            <a:r>
              <a:rPr lang="en-US" dirty="0"/>
              <a:t>mn.gov/commerce</a:t>
            </a:r>
          </a:p>
        </p:txBody>
      </p:sp>
      <p:sp>
        <p:nvSpPr>
          <p:cNvPr id="8" name="Slide Number Placeholder 7"/>
          <p:cNvSpPr>
            <a:spLocks noGrp="1"/>
          </p:cNvSpPr>
          <p:nvPr>
            <p:ph type="sldNum" sz="quarter" idx="16"/>
          </p:nvPr>
        </p:nvSpPr>
        <p:spPr/>
        <p:txBody>
          <a:bodyPr/>
          <a:lstStyle/>
          <a:p>
            <a:fld id="{48F63A3B-78C7-47BE-AE5E-E10140E04643}" type="slidenum">
              <a:rPr lang="en-US" smtClean="0"/>
              <a:pPr/>
              <a:t>28</a:t>
            </a:fld>
            <a:endParaRPr lang="en-US" dirty="0"/>
          </a:p>
        </p:txBody>
      </p:sp>
      <p:pic>
        <p:nvPicPr>
          <p:cNvPr id="4" name="Graphic 3" descr="Customer review with solid fill">
            <a:extLst>
              <a:ext uri="{FF2B5EF4-FFF2-40B4-BE49-F238E27FC236}">
                <a16:creationId xmlns:a16="http://schemas.microsoft.com/office/drawing/2014/main" id="{15003D2B-5B53-0CC2-FCA2-802DA82498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29417" y="1102853"/>
            <a:ext cx="3133165" cy="3133165"/>
          </a:xfrm>
          <a:prstGeom prst="rect">
            <a:avLst/>
          </a:prstGeom>
        </p:spPr>
      </p:pic>
      <p:sp>
        <p:nvSpPr>
          <p:cNvPr id="9" name="Date Placeholder 4">
            <a:extLst>
              <a:ext uri="{FF2B5EF4-FFF2-40B4-BE49-F238E27FC236}">
                <a16:creationId xmlns:a16="http://schemas.microsoft.com/office/drawing/2014/main" id="{D7A3F106-1C67-8B11-0BF9-3280CA5F575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814200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300" b="1" dirty="0"/>
              <a:t>Back at 11:00</a:t>
            </a:r>
            <a:endParaRPr lang="en-US" sz="3300" b="1" dirty="0">
              <a:solidFill>
                <a:srgbClr val="FF0000"/>
              </a:solidFill>
            </a:endParaRPr>
          </a:p>
        </p:txBody>
      </p:sp>
      <p:sp>
        <p:nvSpPr>
          <p:cNvPr id="7" name="Footer Placeholder 6"/>
          <p:cNvSpPr>
            <a:spLocks noGrp="1"/>
          </p:cNvSpPr>
          <p:nvPr>
            <p:ph type="ftr" sz="quarter" idx="3"/>
          </p:nvPr>
        </p:nvSpPr>
        <p:spPr/>
        <p:txBody>
          <a:bodyPr/>
          <a:lstStyle/>
          <a:p>
            <a:r>
              <a:rPr lang="en-US" dirty="0"/>
              <a:t>mn.gov/commerce</a:t>
            </a:r>
          </a:p>
        </p:txBody>
      </p:sp>
      <p:sp>
        <p:nvSpPr>
          <p:cNvPr id="8" name="Slide Number Placeholder 7"/>
          <p:cNvSpPr>
            <a:spLocks noGrp="1"/>
          </p:cNvSpPr>
          <p:nvPr>
            <p:ph type="sldNum" sz="quarter" idx="16"/>
          </p:nvPr>
        </p:nvSpPr>
        <p:spPr/>
        <p:txBody>
          <a:bodyPr/>
          <a:lstStyle/>
          <a:p>
            <a:fld id="{48F63A3B-78C7-47BE-AE5E-E10140E04643}" type="slidenum">
              <a:rPr lang="en-US" smtClean="0"/>
              <a:pPr/>
              <a:t>29</a:t>
            </a:fld>
            <a:endParaRPr lang="en-US" dirty="0"/>
          </a:p>
        </p:txBody>
      </p:sp>
      <p:pic>
        <p:nvPicPr>
          <p:cNvPr id="12" name="Graphic 11" descr="Streamers">
            <a:extLst>
              <a:ext uri="{FF2B5EF4-FFF2-40B4-BE49-F238E27FC236}">
                <a16:creationId xmlns:a16="http://schemas.microsoft.com/office/drawing/2014/main" id="{FACC70BF-E8D9-4C1F-B540-06D362939A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97940" y="2724732"/>
            <a:ext cx="810117" cy="810117"/>
          </a:xfrm>
          <a:prstGeom prst="rect">
            <a:avLst/>
          </a:prstGeom>
        </p:spPr>
      </p:pic>
      <p:pic>
        <p:nvPicPr>
          <p:cNvPr id="18" name="Graphic 17" descr="Balloons">
            <a:extLst>
              <a:ext uri="{FF2B5EF4-FFF2-40B4-BE49-F238E27FC236}">
                <a16:creationId xmlns:a16="http://schemas.microsoft.com/office/drawing/2014/main" id="{819CC077-CEBD-44EF-97A2-6953B5C254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2728" y="912635"/>
            <a:ext cx="1199223" cy="1199223"/>
          </a:xfrm>
          <a:prstGeom prst="rect">
            <a:avLst/>
          </a:prstGeom>
        </p:spPr>
      </p:pic>
      <p:pic>
        <p:nvPicPr>
          <p:cNvPr id="21" name="Graphic 20" descr="Balloons">
            <a:extLst>
              <a:ext uri="{FF2B5EF4-FFF2-40B4-BE49-F238E27FC236}">
                <a16:creationId xmlns:a16="http://schemas.microsoft.com/office/drawing/2014/main" id="{38E07183-0DA0-41C4-96FE-7D19C5EB02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27123" y="873311"/>
            <a:ext cx="1199223" cy="1199223"/>
          </a:xfrm>
          <a:prstGeom prst="rect">
            <a:avLst/>
          </a:prstGeom>
        </p:spPr>
      </p:pic>
      <p:pic>
        <p:nvPicPr>
          <p:cNvPr id="22" name="Graphic 21" descr="Balloons">
            <a:extLst>
              <a:ext uri="{FF2B5EF4-FFF2-40B4-BE49-F238E27FC236}">
                <a16:creationId xmlns:a16="http://schemas.microsoft.com/office/drawing/2014/main" id="{8FD104CF-2230-426C-B8A8-32B6A68671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17590" y="1641226"/>
            <a:ext cx="1199223" cy="1199223"/>
          </a:xfrm>
          <a:prstGeom prst="rect">
            <a:avLst/>
          </a:prstGeom>
        </p:spPr>
      </p:pic>
      <p:pic>
        <p:nvPicPr>
          <p:cNvPr id="25" name="Graphic 24" descr="Run">
            <a:extLst>
              <a:ext uri="{FF2B5EF4-FFF2-40B4-BE49-F238E27FC236}">
                <a16:creationId xmlns:a16="http://schemas.microsoft.com/office/drawing/2014/main" id="{CB1659E4-3BB3-4F0B-878A-903C7E848E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80306" y="2762801"/>
            <a:ext cx="914400" cy="914400"/>
          </a:xfrm>
          <a:prstGeom prst="rect">
            <a:avLst/>
          </a:prstGeom>
        </p:spPr>
      </p:pic>
      <p:cxnSp>
        <p:nvCxnSpPr>
          <p:cNvPr id="27" name="Straight Connector 26">
            <a:extLst>
              <a:ext uri="{FF2B5EF4-FFF2-40B4-BE49-F238E27FC236}">
                <a16:creationId xmlns:a16="http://schemas.microsoft.com/office/drawing/2014/main" id="{F4022953-0D0D-4603-B023-9BCF26322CCF}"/>
              </a:ext>
            </a:extLst>
          </p:cNvPr>
          <p:cNvCxnSpPr/>
          <p:nvPr/>
        </p:nvCxnSpPr>
        <p:spPr>
          <a:xfrm flipH="1">
            <a:off x="7457440" y="2992450"/>
            <a:ext cx="112286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51D2A67-1289-4865-9ABC-25C523861DFA}"/>
              </a:ext>
            </a:extLst>
          </p:cNvPr>
          <p:cNvCxnSpPr>
            <a:cxnSpLocks/>
          </p:cNvCxnSpPr>
          <p:nvPr/>
        </p:nvCxnSpPr>
        <p:spPr>
          <a:xfrm flipH="1">
            <a:off x="7823200" y="3220001"/>
            <a:ext cx="8206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06E8DE7-A76E-4A4A-BEBF-3C6271EAD48F}"/>
              </a:ext>
            </a:extLst>
          </p:cNvPr>
          <p:cNvCxnSpPr>
            <a:cxnSpLocks/>
          </p:cNvCxnSpPr>
          <p:nvPr/>
        </p:nvCxnSpPr>
        <p:spPr>
          <a:xfrm flipH="1">
            <a:off x="7724233" y="3494321"/>
            <a:ext cx="820699"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Graphic 15" descr="Streamers">
            <a:extLst>
              <a:ext uri="{FF2B5EF4-FFF2-40B4-BE49-F238E27FC236}">
                <a16:creationId xmlns:a16="http://schemas.microsoft.com/office/drawing/2014/main" id="{509D8CC8-5119-455C-81BA-3BB68882EF2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20348" y="2458961"/>
            <a:ext cx="810117" cy="810117"/>
          </a:xfrm>
          <a:prstGeom prst="rect">
            <a:avLst/>
          </a:prstGeom>
        </p:spPr>
      </p:pic>
      <p:sp>
        <p:nvSpPr>
          <p:cNvPr id="4" name="Date Placeholder 4">
            <a:extLst>
              <a:ext uri="{FF2B5EF4-FFF2-40B4-BE49-F238E27FC236}">
                <a16:creationId xmlns:a16="http://schemas.microsoft.com/office/drawing/2014/main" id="{12D8BD1C-644B-8D40-700F-6AE3445AAE1D}"/>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519249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48A47-2276-DFAD-88DD-E445E4974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F757D-1DF7-792F-CEDD-B550EFF961F8}"/>
              </a:ext>
            </a:extLst>
          </p:cNvPr>
          <p:cNvSpPr>
            <a:spLocks noGrp="1"/>
          </p:cNvSpPr>
          <p:nvPr>
            <p:ph type="ctrTitle"/>
          </p:nvPr>
        </p:nvSpPr>
        <p:spPr/>
        <p:txBody>
          <a:bodyPr>
            <a:normAutofit/>
          </a:bodyPr>
          <a:lstStyle/>
          <a:p>
            <a:r>
              <a:rPr lang="en-US" sz="3300" b="1" dirty="0"/>
              <a:t>Continued Discussion / Other Updates from CAC Members</a:t>
            </a:r>
          </a:p>
        </p:txBody>
      </p:sp>
      <p:sp>
        <p:nvSpPr>
          <p:cNvPr id="7" name="Footer Placeholder 6">
            <a:extLst>
              <a:ext uri="{FF2B5EF4-FFF2-40B4-BE49-F238E27FC236}">
                <a16:creationId xmlns:a16="http://schemas.microsoft.com/office/drawing/2014/main" id="{AC6E21E7-DA90-A757-F516-F09A23F4E4E4}"/>
              </a:ext>
            </a:extLst>
          </p:cNvPr>
          <p:cNvSpPr>
            <a:spLocks noGrp="1"/>
          </p:cNvSpPr>
          <p:nvPr>
            <p:ph type="ftr" sz="quarter" idx="3"/>
          </p:nvPr>
        </p:nvSpPr>
        <p:spPr/>
        <p:txBody>
          <a:bodyPr/>
          <a:lstStyle/>
          <a:p>
            <a:r>
              <a:rPr lang="en-US" dirty="0"/>
              <a:t>mn.gov/commerce</a:t>
            </a:r>
          </a:p>
        </p:txBody>
      </p:sp>
      <p:sp>
        <p:nvSpPr>
          <p:cNvPr id="8" name="Slide Number Placeholder 7">
            <a:extLst>
              <a:ext uri="{FF2B5EF4-FFF2-40B4-BE49-F238E27FC236}">
                <a16:creationId xmlns:a16="http://schemas.microsoft.com/office/drawing/2014/main" id="{B62A5AA7-4F8F-0A4F-946F-236C3407C922}"/>
              </a:ext>
            </a:extLst>
          </p:cNvPr>
          <p:cNvSpPr>
            <a:spLocks noGrp="1"/>
          </p:cNvSpPr>
          <p:nvPr>
            <p:ph type="sldNum" sz="quarter" idx="16"/>
          </p:nvPr>
        </p:nvSpPr>
        <p:spPr/>
        <p:txBody>
          <a:bodyPr/>
          <a:lstStyle/>
          <a:p>
            <a:fld id="{48F63A3B-78C7-47BE-AE5E-E10140E04643}" type="slidenum">
              <a:rPr lang="en-US" smtClean="0"/>
              <a:pPr/>
              <a:t>30</a:t>
            </a:fld>
            <a:endParaRPr lang="en-US" dirty="0"/>
          </a:p>
        </p:txBody>
      </p:sp>
      <p:pic>
        <p:nvPicPr>
          <p:cNvPr id="10" name="Graphic 9" descr="Electrician">
            <a:extLst>
              <a:ext uri="{FF2B5EF4-FFF2-40B4-BE49-F238E27FC236}">
                <a16:creationId xmlns:a16="http://schemas.microsoft.com/office/drawing/2014/main" id="{6984A8FC-B34A-5B3C-BF76-2D4FAC9113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24137" y="2357502"/>
            <a:ext cx="1483466" cy="1483466"/>
          </a:xfrm>
          <a:prstGeom prst="rect">
            <a:avLst/>
          </a:prstGeom>
        </p:spPr>
      </p:pic>
      <p:pic>
        <p:nvPicPr>
          <p:cNvPr id="12" name="Graphic 11" descr="Scientist">
            <a:extLst>
              <a:ext uri="{FF2B5EF4-FFF2-40B4-BE49-F238E27FC236}">
                <a16:creationId xmlns:a16="http://schemas.microsoft.com/office/drawing/2014/main" id="{7BABD27D-8C25-18D4-19EA-37FA76D3DF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2980" y="2357502"/>
            <a:ext cx="1483466" cy="1483466"/>
          </a:xfrm>
          <a:prstGeom prst="rect">
            <a:avLst/>
          </a:prstGeom>
        </p:spPr>
      </p:pic>
      <p:pic>
        <p:nvPicPr>
          <p:cNvPr id="14" name="Graphic 13" descr="Office worker">
            <a:extLst>
              <a:ext uri="{FF2B5EF4-FFF2-40B4-BE49-F238E27FC236}">
                <a16:creationId xmlns:a16="http://schemas.microsoft.com/office/drawing/2014/main" id="{AC999571-D9CD-BDB1-5C7F-9F6A335C9D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5307" y="2357502"/>
            <a:ext cx="1483466" cy="1483466"/>
          </a:xfrm>
          <a:prstGeom prst="rect">
            <a:avLst/>
          </a:prstGeom>
        </p:spPr>
      </p:pic>
      <p:pic>
        <p:nvPicPr>
          <p:cNvPr id="16" name="Graphic 15" descr="Astronaut">
            <a:extLst>
              <a:ext uri="{FF2B5EF4-FFF2-40B4-BE49-F238E27FC236}">
                <a16:creationId xmlns:a16="http://schemas.microsoft.com/office/drawing/2014/main" id="{5BF69FF1-2BAA-3BAE-75EC-0748AC7D2EC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4150" y="2357502"/>
            <a:ext cx="1483466" cy="1483466"/>
          </a:xfrm>
          <a:prstGeom prst="rect">
            <a:avLst/>
          </a:prstGeom>
        </p:spPr>
      </p:pic>
      <p:sp>
        <p:nvSpPr>
          <p:cNvPr id="3" name="Date Placeholder 4">
            <a:extLst>
              <a:ext uri="{FF2B5EF4-FFF2-40B4-BE49-F238E27FC236}">
                <a16:creationId xmlns:a16="http://schemas.microsoft.com/office/drawing/2014/main" id="{4731E0DE-D430-C0FB-48C4-025D5CDABF97}"/>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2395085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ABB1A-A112-F811-5EE9-C3707D571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CD198-2553-7EB3-54CB-B4F713E05DB7}"/>
              </a:ext>
            </a:extLst>
          </p:cNvPr>
          <p:cNvSpPr>
            <a:spLocks noGrp="1"/>
          </p:cNvSpPr>
          <p:nvPr>
            <p:ph type="title"/>
          </p:nvPr>
        </p:nvSpPr>
        <p:spPr/>
        <p:txBody>
          <a:bodyPr>
            <a:normAutofit/>
          </a:bodyPr>
          <a:lstStyle/>
          <a:p>
            <a:pPr algn="ctr"/>
            <a:r>
              <a:rPr lang="en-US" sz="3300" b="1" dirty="0"/>
              <a:t>Continued Discussion / Updates from CAC Members</a:t>
            </a:r>
          </a:p>
        </p:txBody>
      </p:sp>
      <p:sp>
        <p:nvSpPr>
          <p:cNvPr id="3" name="Content Placeholder 2">
            <a:extLst>
              <a:ext uri="{FF2B5EF4-FFF2-40B4-BE49-F238E27FC236}">
                <a16:creationId xmlns:a16="http://schemas.microsoft.com/office/drawing/2014/main" id="{B80C1F1A-EA44-04BB-E0D9-30676761206F}"/>
              </a:ext>
            </a:extLst>
          </p:cNvPr>
          <p:cNvSpPr>
            <a:spLocks noGrp="1"/>
          </p:cNvSpPr>
          <p:nvPr>
            <p:ph idx="1"/>
          </p:nvPr>
        </p:nvSpPr>
        <p:spPr>
          <a:xfrm>
            <a:off x="357490" y="1424537"/>
            <a:ext cx="11477019" cy="4351338"/>
          </a:xfrm>
        </p:spPr>
        <p:txBody>
          <a:bodyPr>
            <a:noAutofit/>
          </a:bodyPr>
          <a:lstStyle/>
          <a:p>
            <a:pPr>
              <a:spcBef>
                <a:spcPts val="400"/>
              </a:spcBef>
              <a:spcAft>
                <a:spcPts val="400"/>
              </a:spcAft>
            </a:pPr>
            <a:r>
              <a:rPr lang="en-US" i="1" dirty="0"/>
              <a:t>Continued Discussion</a:t>
            </a:r>
          </a:p>
          <a:p>
            <a:pPr>
              <a:spcBef>
                <a:spcPts val="400"/>
              </a:spcBef>
              <a:spcAft>
                <a:spcPts val="400"/>
              </a:spcAft>
            </a:pPr>
            <a:r>
              <a:rPr lang="en-US" dirty="0"/>
              <a:t>Open-Source Benefit-Cost Analysis tool expected at beginning of 2026.  </a:t>
            </a:r>
          </a:p>
          <a:p>
            <a:pPr lvl="1">
              <a:spcBef>
                <a:spcPts val="400"/>
              </a:spcBef>
              <a:spcAft>
                <a:spcPts val="400"/>
              </a:spcAft>
            </a:pPr>
            <a:r>
              <a:rPr lang="en-US" sz="2300" dirty="0"/>
              <a:t>Web site to follow progress is here: </a:t>
            </a:r>
            <a:r>
              <a:rPr lang="en-US" sz="2300" dirty="0">
                <a:hlinkClick r:id="rId3"/>
              </a:rPr>
              <a:t>https://www.nationalenergyscreeningproject.org/open-source-bca-tool/</a:t>
            </a:r>
            <a:endParaRPr lang="en-US" sz="2300" dirty="0"/>
          </a:p>
          <a:p>
            <a:pPr>
              <a:spcBef>
                <a:spcPts val="400"/>
              </a:spcBef>
              <a:spcAft>
                <a:spcPts val="400"/>
              </a:spcAft>
            </a:pPr>
            <a:r>
              <a:rPr lang="en-US" dirty="0"/>
              <a:t>Any other items CAC members want to raise or discuss? </a:t>
            </a:r>
          </a:p>
        </p:txBody>
      </p:sp>
      <p:sp>
        <p:nvSpPr>
          <p:cNvPr id="4" name="Date Placeholder 3">
            <a:extLst>
              <a:ext uri="{FF2B5EF4-FFF2-40B4-BE49-F238E27FC236}">
                <a16:creationId xmlns:a16="http://schemas.microsoft.com/office/drawing/2014/main" id="{7FDD0EDC-103F-074A-45A1-5A1D0A48660E}"/>
              </a:ext>
            </a:extLst>
          </p:cNvPr>
          <p:cNvSpPr>
            <a:spLocks noGrp="1"/>
          </p:cNvSpPr>
          <p:nvPr>
            <p:ph type="dt" sz="half" idx="10"/>
          </p:nvPr>
        </p:nvSpPr>
        <p:spPr/>
        <p:txBody>
          <a:bodyPr/>
          <a:lstStyle/>
          <a:p>
            <a:r>
              <a:rPr lang="en-US" dirty="0"/>
              <a:t>2/10/25</a:t>
            </a:r>
          </a:p>
        </p:txBody>
      </p:sp>
      <p:sp>
        <p:nvSpPr>
          <p:cNvPr id="5" name="Footer Placeholder 4">
            <a:extLst>
              <a:ext uri="{FF2B5EF4-FFF2-40B4-BE49-F238E27FC236}">
                <a16:creationId xmlns:a16="http://schemas.microsoft.com/office/drawing/2014/main" id="{BC7B0F07-0C12-9B3D-AF71-56C58D790786}"/>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D7C2F32D-8E25-02EA-D595-CB98D398672F}"/>
              </a:ext>
            </a:extLst>
          </p:cNvPr>
          <p:cNvSpPr>
            <a:spLocks noGrp="1"/>
          </p:cNvSpPr>
          <p:nvPr>
            <p:ph type="sldNum" sz="quarter" idx="12"/>
          </p:nvPr>
        </p:nvSpPr>
        <p:spPr/>
        <p:txBody>
          <a:bodyPr/>
          <a:lstStyle/>
          <a:p>
            <a:fld id="{48F63A3B-78C7-47BE-AE5E-E10140E04643}" type="slidenum">
              <a:rPr lang="en-US" smtClean="0"/>
              <a:t>31</a:t>
            </a:fld>
            <a:endParaRPr lang="en-US" dirty="0"/>
          </a:p>
        </p:txBody>
      </p:sp>
    </p:spTree>
    <p:extLst>
      <p:ext uri="{BB962C8B-B14F-4D97-AF65-F5344CB8AC3E}">
        <p14:creationId xmlns:p14="http://schemas.microsoft.com/office/powerpoint/2010/main" val="678958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63BD-C232-4207-9B17-7CD3E2C9BA63}"/>
              </a:ext>
            </a:extLst>
          </p:cNvPr>
          <p:cNvSpPr>
            <a:spLocks noGrp="1"/>
          </p:cNvSpPr>
          <p:nvPr>
            <p:ph type="ctrTitle"/>
          </p:nvPr>
        </p:nvSpPr>
        <p:spPr/>
        <p:txBody>
          <a:bodyPr>
            <a:normAutofit/>
          </a:bodyPr>
          <a:lstStyle/>
          <a:p>
            <a:r>
              <a:rPr lang="en-US" sz="3300" b="1" dirty="0"/>
              <a:t>Next Steps</a:t>
            </a:r>
          </a:p>
        </p:txBody>
      </p:sp>
      <p:sp>
        <p:nvSpPr>
          <p:cNvPr id="6" name="Footer Placeholder 5">
            <a:extLst>
              <a:ext uri="{FF2B5EF4-FFF2-40B4-BE49-F238E27FC236}">
                <a16:creationId xmlns:a16="http://schemas.microsoft.com/office/drawing/2014/main" id="{BCF1A65F-8837-4C38-B354-4750734164B9}"/>
              </a:ext>
            </a:extLst>
          </p:cNvPr>
          <p:cNvSpPr>
            <a:spLocks noGrp="1"/>
          </p:cNvSpPr>
          <p:nvPr>
            <p:ph type="ftr" sz="quarter" idx="3"/>
          </p:nvPr>
        </p:nvSpPr>
        <p:spPr/>
        <p:txBody>
          <a:bodyPr/>
          <a:lstStyle/>
          <a:p>
            <a:r>
              <a:rPr lang="en-US" dirty="0"/>
              <a:t>mn.gov/commerce</a:t>
            </a:r>
          </a:p>
        </p:txBody>
      </p:sp>
      <p:sp>
        <p:nvSpPr>
          <p:cNvPr id="7" name="Slide Number Placeholder 6">
            <a:extLst>
              <a:ext uri="{FF2B5EF4-FFF2-40B4-BE49-F238E27FC236}">
                <a16:creationId xmlns:a16="http://schemas.microsoft.com/office/drawing/2014/main" id="{8B29F866-F0E0-4E6E-AE00-02A202EF07FB}"/>
              </a:ext>
            </a:extLst>
          </p:cNvPr>
          <p:cNvSpPr>
            <a:spLocks noGrp="1"/>
          </p:cNvSpPr>
          <p:nvPr>
            <p:ph type="sldNum" sz="quarter" idx="16"/>
          </p:nvPr>
        </p:nvSpPr>
        <p:spPr/>
        <p:txBody>
          <a:bodyPr/>
          <a:lstStyle/>
          <a:p>
            <a:fld id="{48F63A3B-78C7-47BE-AE5E-E10140E04643}" type="slidenum">
              <a:rPr lang="en-US" smtClean="0"/>
              <a:pPr/>
              <a:t>32</a:t>
            </a:fld>
            <a:endParaRPr lang="en-US" dirty="0"/>
          </a:p>
        </p:txBody>
      </p:sp>
      <p:pic>
        <p:nvPicPr>
          <p:cNvPr id="9" name="Graphic 8" descr="Fireworks">
            <a:extLst>
              <a:ext uri="{FF2B5EF4-FFF2-40B4-BE49-F238E27FC236}">
                <a16:creationId xmlns:a16="http://schemas.microsoft.com/office/drawing/2014/main" id="{26883102-E18B-4476-87E7-309548917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7924" y="957401"/>
            <a:ext cx="1596468" cy="1596468"/>
          </a:xfrm>
          <a:prstGeom prst="rect">
            <a:avLst/>
          </a:prstGeom>
        </p:spPr>
      </p:pic>
      <p:pic>
        <p:nvPicPr>
          <p:cNvPr id="10" name="Graphic 9" descr="Fireworks">
            <a:extLst>
              <a:ext uri="{FF2B5EF4-FFF2-40B4-BE49-F238E27FC236}">
                <a16:creationId xmlns:a16="http://schemas.microsoft.com/office/drawing/2014/main" id="{6CEF5817-EC0D-42BA-98C2-16856FC42E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72903" y="907244"/>
            <a:ext cx="1055304" cy="1055304"/>
          </a:xfrm>
          <a:prstGeom prst="rect">
            <a:avLst/>
          </a:prstGeom>
        </p:spPr>
      </p:pic>
      <p:pic>
        <p:nvPicPr>
          <p:cNvPr id="11" name="Graphic 10" descr="Fireworks">
            <a:extLst>
              <a:ext uri="{FF2B5EF4-FFF2-40B4-BE49-F238E27FC236}">
                <a16:creationId xmlns:a16="http://schemas.microsoft.com/office/drawing/2014/main" id="{C54E9DF3-D406-45A5-8194-AAB679CF91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91589" y="2142220"/>
            <a:ext cx="1273172" cy="1273172"/>
          </a:xfrm>
          <a:prstGeom prst="rect">
            <a:avLst/>
          </a:prstGeom>
        </p:spPr>
      </p:pic>
      <p:pic>
        <p:nvPicPr>
          <p:cNvPr id="12" name="Graphic 11" descr="Fireworks">
            <a:extLst>
              <a:ext uri="{FF2B5EF4-FFF2-40B4-BE49-F238E27FC236}">
                <a16:creationId xmlns:a16="http://schemas.microsoft.com/office/drawing/2014/main" id="{913290EA-7924-4226-B73E-69E9AE77BF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06558" y="2465635"/>
            <a:ext cx="914400" cy="914400"/>
          </a:xfrm>
          <a:prstGeom prst="rect">
            <a:avLst/>
          </a:prstGeom>
        </p:spPr>
      </p:pic>
      <p:pic>
        <p:nvPicPr>
          <p:cNvPr id="13" name="Graphic 12" descr="Fireworks">
            <a:extLst>
              <a:ext uri="{FF2B5EF4-FFF2-40B4-BE49-F238E27FC236}">
                <a16:creationId xmlns:a16="http://schemas.microsoft.com/office/drawing/2014/main" id="{8E9EA1D7-D20D-498B-809B-5CF77FE6A52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78011" y="1497072"/>
            <a:ext cx="765432" cy="765432"/>
          </a:xfrm>
          <a:prstGeom prst="rect">
            <a:avLst/>
          </a:prstGeom>
        </p:spPr>
      </p:pic>
      <p:sp>
        <p:nvSpPr>
          <p:cNvPr id="3" name="Date Placeholder 4">
            <a:extLst>
              <a:ext uri="{FF2B5EF4-FFF2-40B4-BE49-F238E27FC236}">
                <a16:creationId xmlns:a16="http://schemas.microsoft.com/office/drawing/2014/main" id="{29A3D006-044E-68A2-E76C-90D8C22177D0}"/>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3329778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4C53D-C3CF-0920-F7AA-18331CB4633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A3CF3E2-545B-292D-E138-2ED9E7DF7F6A}"/>
              </a:ext>
            </a:extLst>
          </p:cNvPr>
          <p:cNvSpPr>
            <a:spLocks noGrp="1"/>
          </p:cNvSpPr>
          <p:nvPr>
            <p:ph type="sldNum" sz="quarter" idx="12"/>
          </p:nvPr>
        </p:nvSpPr>
        <p:spPr/>
        <p:txBody>
          <a:bodyPr/>
          <a:lstStyle/>
          <a:p>
            <a:fld id="{48F63A3B-78C7-47BE-AE5E-E10140E04643}" type="slidenum">
              <a:rPr lang="en-US" smtClean="0"/>
              <a:t>33</a:t>
            </a:fld>
            <a:endParaRPr lang="en-US" dirty="0"/>
          </a:p>
        </p:txBody>
      </p:sp>
      <p:sp>
        <p:nvSpPr>
          <p:cNvPr id="8" name="Title 1">
            <a:extLst>
              <a:ext uri="{FF2B5EF4-FFF2-40B4-BE49-F238E27FC236}">
                <a16:creationId xmlns:a16="http://schemas.microsoft.com/office/drawing/2014/main" id="{FBC060A6-5E95-0D9D-D401-34F23DDEDEEA}"/>
              </a:ext>
            </a:extLst>
          </p:cNvPr>
          <p:cNvSpPr>
            <a:spLocks noGrp="1"/>
          </p:cNvSpPr>
          <p:nvPr>
            <p:ph type="title"/>
          </p:nvPr>
        </p:nvSpPr>
        <p:spPr>
          <a:xfrm>
            <a:off x="0" y="-1"/>
            <a:ext cx="12192000" cy="1216025"/>
          </a:xfrm>
        </p:spPr>
        <p:txBody>
          <a:bodyPr>
            <a:normAutofit/>
          </a:bodyPr>
          <a:lstStyle/>
          <a:p>
            <a:pPr algn="ctr"/>
            <a:r>
              <a:rPr lang="en-US" sz="3300" b="1" dirty="0"/>
              <a:t>Department Staff Requests / Updates</a:t>
            </a:r>
          </a:p>
        </p:txBody>
      </p:sp>
      <p:sp>
        <p:nvSpPr>
          <p:cNvPr id="2" name="Content Placeholder 2">
            <a:extLst>
              <a:ext uri="{FF2B5EF4-FFF2-40B4-BE49-F238E27FC236}">
                <a16:creationId xmlns:a16="http://schemas.microsoft.com/office/drawing/2014/main" id="{94667F9D-EADB-CF22-66D2-A013D5EA464C}"/>
              </a:ext>
            </a:extLst>
          </p:cNvPr>
          <p:cNvSpPr>
            <a:spLocks noGrp="1"/>
          </p:cNvSpPr>
          <p:nvPr>
            <p:ph idx="1"/>
          </p:nvPr>
        </p:nvSpPr>
        <p:spPr>
          <a:xfrm>
            <a:off x="425679" y="1610517"/>
            <a:ext cx="11337953" cy="3680811"/>
          </a:xfrm>
        </p:spPr>
        <p:txBody>
          <a:bodyPr>
            <a:noAutofit/>
          </a:bodyPr>
          <a:lstStyle/>
          <a:p>
            <a:r>
              <a:rPr lang="en-US" dirty="0"/>
              <a:t>By </a:t>
            </a:r>
            <a:r>
              <a:rPr lang="en-US" u="sng" dirty="0"/>
              <a:t>2/27/25</a:t>
            </a:r>
            <a:r>
              <a:rPr lang="en-US" dirty="0"/>
              <a:t>, please send any written feedback on the following items:</a:t>
            </a:r>
          </a:p>
          <a:p>
            <a:pPr lvl="1"/>
            <a:r>
              <a:rPr lang="en-US" sz="2300" dirty="0"/>
              <a:t>CAC data sources for specific USI and NUSIs or ideas about methodologies;</a:t>
            </a:r>
          </a:p>
          <a:p>
            <a:pPr lvl="1"/>
            <a:r>
              <a:rPr lang="en-US" sz="2300" dirty="0"/>
              <a:t>Feedback on today’s meeting presentation content.</a:t>
            </a:r>
          </a:p>
          <a:p>
            <a:pPr marL="0" indent="0">
              <a:buNone/>
            </a:pPr>
            <a:endParaRPr lang="en-US" sz="2700" dirty="0">
              <a:solidFill>
                <a:srgbClr val="FF0000"/>
              </a:solidFill>
            </a:endParaRPr>
          </a:p>
        </p:txBody>
      </p:sp>
      <p:sp>
        <p:nvSpPr>
          <p:cNvPr id="3" name="Date Placeholder 4">
            <a:extLst>
              <a:ext uri="{FF2B5EF4-FFF2-40B4-BE49-F238E27FC236}">
                <a16:creationId xmlns:a16="http://schemas.microsoft.com/office/drawing/2014/main" id="{87E2F93C-E413-BD7B-7B99-2613FF1E471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1909099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AFAF0-CA78-5546-4506-50E54D07E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67657-97CE-3206-AD0E-BB493A031706}"/>
              </a:ext>
            </a:extLst>
          </p:cNvPr>
          <p:cNvSpPr>
            <a:spLocks noGrp="1"/>
          </p:cNvSpPr>
          <p:nvPr>
            <p:ph type="title"/>
          </p:nvPr>
        </p:nvSpPr>
        <p:spPr/>
        <p:txBody>
          <a:bodyPr/>
          <a:lstStyle/>
          <a:p>
            <a:pPr algn="ctr"/>
            <a:r>
              <a:rPr lang="en-US" b="1" dirty="0"/>
              <a:t>Timeline</a:t>
            </a:r>
          </a:p>
        </p:txBody>
      </p:sp>
      <p:sp>
        <p:nvSpPr>
          <p:cNvPr id="3" name="Content Placeholder 2">
            <a:extLst>
              <a:ext uri="{FF2B5EF4-FFF2-40B4-BE49-F238E27FC236}">
                <a16:creationId xmlns:a16="http://schemas.microsoft.com/office/drawing/2014/main" id="{ABC85A37-8200-960E-A181-C9730E3304A4}"/>
              </a:ext>
            </a:extLst>
          </p:cNvPr>
          <p:cNvSpPr>
            <a:spLocks noGrp="1"/>
          </p:cNvSpPr>
          <p:nvPr>
            <p:ph idx="1"/>
          </p:nvPr>
        </p:nvSpPr>
        <p:spPr>
          <a:xfrm>
            <a:off x="249010" y="1610517"/>
            <a:ext cx="11693979" cy="4351338"/>
          </a:xfrm>
        </p:spPr>
        <p:txBody>
          <a:bodyPr>
            <a:noAutofit/>
          </a:bodyPr>
          <a:lstStyle/>
          <a:p>
            <a:pPr marL="0" indent="0">
              <a:spcBef>
                <a:spcPts val="500"/>
              </a:spcBef>
              <a:spcAft>
                <a:spcPts val="500"/>
              </a:spcAft>
              <a:buNone/>
            </a:pPr>
            <a:r>
              <a:rPr lang="en-US" sz="2400" dirty="0"/>
              <a:t>Phase 1: Identifying Priority Updates/Changes (Bi-Monthly Meetings)</a:t>
            </a:r>
          </a:p>
          <a:p>
            <a:pPr>
              <a:spcBef>
                <a:spcPts val="600"/>
              </a:spcBef>
              <a:spcAft>
                <a:spcPts val="600"/>
              </a:spcAft>
            </a:pPr>
            <a:r>
              <a:rPr lang="en-US" sz="2100" dirty="0"/>
              <a:t>Meeting 1 (June 3, 2024): Kick-Off     </a:t>
            </a:r>
            <a:r>
              <a:rPr lang="en-US" sz="2300" dirty="0">
                <a:solidFill>
                  <a:srgbClr val="FF0000"/>
                </a:solidFill>
              </a:rPr>
              <a:t>✓</a:t>
            </a:r>
          </a:p>
          <a:p>
            <a:pPr>
              <a:spcBef>
                <a:spcPts val="600"/>
              </a:spcBef>
              <a:spcAft>
                <a:spcPts val="600"/>
              </a:spcAft>
            </a:pPr>
            <a:r>
              <a:rPr lang="en-US" sz="2100" dirty="0"/>
              <a:t>Meeting 2 (August 2024):  Discussed updates to MN’s applicable policy goals and whether they merit any changes to the non-utility system impacts included in the MN Test’s framework. </a:t>
            </a:r>
            <a:r>
              <a:rPr lang="en-US" sz="2000" dirty="0"/>
              <a:t>Discussed currently included utility system impacts. Identify whether method updates are needed. Discussed new/additional utility system impacts to prioritize including in the tests.  </a:t>
            </a:r>
            <a:r>
              <a:rPr lang="en-US" sz="2300" dirty="0">
                <a:solidFill>
                  <a:srgbClr val="FF0000"/>
                </a:solidFill>
              </a:rPr>
              <a:t>✓</a:t>
            </a:r>
          </a:p>
          <a:p>
            <a:pPr>
              <a:spcBef>
                <a:spcPts val="600"/>
              </a:spcBef>
              <a:spcAft>
                <a:spcPts val="600"/>
              </a:spcAft>
            </a:pPr>
            <a:r>
              <a:rPr lang="en-US" sz="2100" dirty="0"/>
              <a:t>Meeting 3 (October 2024): Discussed feedback from CAC members. Discussed currently included non-utility system impacts. Identify whether method updates are needed. Discussed new/additional non-utility system impacts to prioritize including in the tests.</a:t>
            </a:r>
            <a:r>
              <a:rPr lang="en-US" sz="2000" dirty="0">
                <a:solidFill>
                  <a:srgbClr val="FF0000"/>
                </a:solidFill>
              </a:rPr>
              <a:t> ✓</a:t>
            </a:r>
          </a:p>
          <a:p>
            <a:pPr>
              <a:spcBef>
                <a:spcPts val="600"/>
              </a:spcBef>
              <a:spcAft>
                <a:spcPts val="600"/>
              </a:spcAft>
            </a:pPr>
            <a:r>
              <a:rPr lang="en-US" sz="2000" dirty="0"/>
              <a:t>Meeting 4 (December 2024):  Department Staff propose plan for quantifying USIs. Electric utilities will continue to work to update avoided Distribution costs. Also, discuss CAC feedback on NUSIs and E4theFuture’s proposed Open-Source Cost-Effectiveness Model. </a:t>
            </a:r>
            <a:r>
              <a:rPr lang="en-US" sz="2000" dirty="0">
                <a:solidFill>
                  <a:srgbClr val="FF0000"/>
                </a:solidFill>
              </a:rPr>
              <a:t>✓</a:t>
            </a:r>
          </a:p>
          <a:p>
            <a:pPr>
              <a:spcBef>
                <a:spcPts val="600"/>
              </a:spcBef>
              <a:spcAft>
                <a:spcPts val="600"/>
              </a:spcAft>
            </a:pPr>
            <a:endParaRPr lang="en-US" sz="2000" dirty="0">
              <a:solidFill>
                <a:srgbClr val="FF0000"/>
              </a:solidFill>
            </a:endParaRPr>
          </a:p>
          <a:p>
            <a:pPr>
              <a:spcBef>
                <a:spcPts val="600"/>
              </a:spcBef>
              <a:spcAft>
                <a:spcPts val="600"/>
              </a:spcAft>
            </a:pPr>
            <a:endParaRPr lang="en-US" sz="2000" dirty="0">
              <a:solidFill>
                <a:srgbClr val="FF0000"/>
              </a:solidFill>
            </a:endParaRPr>
          </a:p>
          <a:p>
            <a:pPr marL="0" indent="0">
              <a:buNone/>
            </a:pPr>
            <a:endParaRPr lang="en-US" sz="2100" dirty="0"/>
          </a:p>
        </p:txBody>
      </p:sp>
      <p:sp>
        <p:nvSpPr>
          <p:cNvPr id="5" name="Footer Placeholder 4">
            <a:extLst>
              <a:ext uri="{FF2B5EF4-FFF2-40B4-BE49-F238E27FC236}">
                <a16:creationId xmlns:a16="http://schemas.microsoft.com/office/drawing/2014/main" id="{EF188818-4A49-03C1-6C76-90A10E7FFB65}"/>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F4DC7D8-3552-3740-80CA-48657E61CB99}"/>
              </a:ext>
            </a:extLst>
          </p:cNvPr>
          <p:cNvSpPr>
            <a:spLocks noGrp="1"/>
          </p:cNvSpPr>
          <p:nvPr>
            <p:ph type="sldNum" sz="quarter" idx="12"/>
          </p:nvPr>
        </p:nvSpPr>
        <p:spPr/>
        <p:txBody>
          <a:bodyPr/>
          <a:lstStyle/>
          <a:p>
            <a:fld id="{48F63A3B-78C7-47BE-AE5E-E10140E04643}" type="slidenum">
              <a:rPr lang="en-US" smtClean="0"/>
              <a:t>34</a:t>
            </a:fld>
            <a:endParaRPr lang="en-US" dirty="0"/>
          </a:p>
        </p:txBody>
      </p:sp>
      <p:sp>
        <p:nvSpPr>
          <p:cNvPr id="7" name="Date Placeholder 4">
            <a:extLst>
              <a:ext uri="{FF2B5EF4-FFF2-40B4-BE49-F238E27FC236}">
                <a16:creationId xmlns:a16="http://schemas.microsoft.com/office/drawing/2014/main" id="{F462628F-A2AA-2131-6AAA-C27F7579F19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1144929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133A2-8950-BB69-6DB4-D24639DB5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05B89-6CC3-8129-D7C3-EC4E43BBBEE5}"/>
              </a:ext>
            </a:extLst>
          </p:cNvPr>
          <p:cNvSpPr>
            <a:spLocks noGrp="1"/>
          </p:cNvSpPr>
          <p:nvPr>
            <p:ph type="title"/>
          </p:nvPr>
        </p:nvSpPr>
        <p:spPr/>
        <p:txBody>
          <a:bodyPr/>
          <a:lstStyle/>
          <a:p>
            <a:pPr algn="ctr"/>
            <a:r>
              <a:rPr lang="en-US" b="1" dirty="0"/>
              <a:t>Timeline</a:t>
            </a:r>
          </a:p>
        </p:txBody>
      </p:sp>
      <p:sp>
        <p:nvSpPr>
          <p:cNvPr id="3" name="Content Placeholder 2">
            <a:extLst>
              <a:ext uri="{FF2B5EF4-FFF2-40B4-BE49-F238E27FC236}">
                <a16:creationId xmlns:a16="http://schemas.microsoft.com/office/drawing/2014/main" id="{CCFBF693-3B8B-903E-96A7-25AA96A988CA}"/>
              </a:ext>
            </a:extLst>
          </p:cNvPr>
          <p:cNvSpPr>
            <a:spLocks noGrp="1"/>
          </p:cNvSpPr>
          <p:nvPr>
            <p:ph idx="1"/>
          </p:nvPr>
        </p:nvSpPr>
        <p:spPr>
          <a:xfrm>
            <a:off x="249010" y="1452639"/>
            <a:ext cx="11693979" cy="4351338"/>
          </a:xfrm>
        </p:spPr>
        <p:txBody>
          <a:bodyPr>
            <a:noAutofit/>
          </a:bodyPr>
          <a:lstStyle/>
          <a:p>
            <a:pPr marL="0" indent="0">
              <a:spcBef>
                <a:spcPts val="600"/>
              </a:spcBef>
              <a:spcAft>
                <a:spcPts val="600"/>
              </a:spcAft>
              <a:buNone/>
            </a:pPr>
            <a:r>
              <a:rPr lang="en-US" sz="2400" dirty="0"/>
              <a:t>Phase 2: Identifying Priority Updates/Changes (Bi-Monthly Meetings)</a:t>
            </a:r>
          </a:p>
          <a:p>
            <a:pPr>
              <a:spcBef>
                <a:spcPts val="600"/>
              </a:spcBef>
              <a:spcAft>
                <a:spcPts val="600"/>
              </a:spcAft>
            </a:pPr>
            <a:r>
              <a:rPr lang="en-US" sz="2100" dirty="0"/>
              <a:t>Meeting 5 (February 2025): CAC meeting with presentations regarding information collected, proposed estimates, and issues identified. Ad Hoc meeting.  </a:t>
            </a:r>
            <a:r>
              <a:rPr lang="en-US" sz="2300" dirty="0">
                <a:solidFill>
                  <a:srgbClr val="FF0000"/>
                </a:solidFill>
              </a:rPr>
              <a:t>✓</a:t>
            </a:r>
          </a:p>
          <a:p>
            <a:pPr>
              <a:spcBef>
                <a:spcPts val="600"/>
              </a:spcBef>
              <a:spcAft>
                <a:spcPts val="600"/>
              </a:spcAft>
            </a:pPr>
            <a:r>
              <a:rPr lang="en-US" sz="2100" dirty="0"/>
              <a:t>Meeting 6 (April 2025):  CAC meeting with updates to USI and NUSI progress. Need for Ad Hoc meetings. Updates on Open-Source Cost-Effectiveness Tool. (A,B,C)</a:t>
            </a:r>
            <a:r>
              <a:rPr lang="en-US" sz="2000" dirty="0">
                <a:solidFill>
                  <a:srgbClr val="FF0000"/>
                </a:solidFill>
              </a:rPr>
              <a:t> </a:t>
            </a:r>
            <a:endParaRPr lang="en-US" sz="2100" dirty="0"/>
          </a:p>
          <a:p>
            <a:pPr>
              <a:spcBef>
                <a:spcPts val="600"/>
              </a:spcBef>
              <a:spcAft>
                <a:spcPts val="600"/>
              </a:spcAft>
            </a:pPr>
            <a:r>
              <a:rPr lang="en-US" sz="2100" dirty="0"/>
              <a:t>Meeting 7 (June 2025): CAC meeting to discuss near-final methodology details, draft estimates. Next steps leading up to Proposed Decision filing. (A,B,C,D)</a:t>
            </a:r>
          </a:p>
          <a:p>
            <a:pPr lvl="1">
              <a:spcBef>
                <a:spcPts val="600"/>
              </a:spcBef>
              <a:spcAft>
                <a:spcPts val="600"/>
              </a:spcAft>
            </a:pPr>
            <a:r>
              <a:rPr lang="en-US" sz="1900" dirty="0"/>
              <a:t>Draft Cost-Effectiveness Updates Summary document issued between meetings.</a:t>
            </a:r>
          </a:p>
          <a:p>
            <a:pPr>
              <a:spcBef>
                <a:spcPts val="600"/>
              </a:spcBef>
              <a:spcAft>
                <a:spcPts val="600"/>
              </a:spcAft>
            </a:pPr>
            <a:r>
              <a:rPr lang="en-US" sz="2000" dirty="0"/>
              <a:t>Meeting 8 (August 2025): CAC meeting will discuss the draft Cost-Effectiveness Updates Summary Document and CAC feedback. </a:t>
            </a:r>
          </a:p>
          <a:p>
            <a:pPr lvl="1">
              <a:spcBef>
                <a:spcPts val="600"/>
              </a:spcBef>
              <a:spcAft>
                <a:spcPts val="600"/>
              </a:spcAft>
            </a:pPr>
            <a:r>
              <a:rPr lang="en-US" sz="1900" dirty="0"/>
              <a:t>Draft EFS/Load Management Cost-Effectiveness Guidance issued between meetings.</a:t>
            </a:r>
          </a:p>
          <a:p>
            <a:pPr marL="0" indent="0">
              <a:buNone/>
            </a:pPr>
            <a:endParaRPr lang="en-US" sz="2100" dirty="0"/>
          </a:p>
        </p:txBody>
      </p:sp>
      <p:sp>
        <p:nvSpPr>
          <p:cNvPr id="5" name="Footer Placeholder 4">
            <a:extLst>
              <a:ext uri="{FF2B5EF4-FFF2-40B4-BE49-F238E27FC236}">
                <a16:creationId xmlns:a16="http://schemas.microsoft.com/office/drawing/2014/main" id="{F6499AD4-5082-F46E-4746-68041F4CF60D}"/>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738D5E13-6D4B-FB63-944E-B1384BA400D8}"/>
              </a:ext>
            </a:extLst>
          </p:cNvPr>
          <p:cNvSpPr>
            <a:spLocks noGrp="1"/>
          </p:cNvSpPr>
          <p:nvPr>
            <p:ph type="sldNum" sz="quarter" idx="12"/>
          </p:nvPr>
        </p:nvSpPr>
        <p:spPr/>
        <p:txBody>
          <a:bodyPr/>
          <a:lstStyle/>
          <a:p>
            <a:fld id="{48F63A3B-78C7-47BE-AE5E-E10140E04643}" type="slidenum">
              <a:rPr lang="en-US" smtClean="0"/>
              <a:t>35</a:t>
            </a:fld>
            <a:endParaRPr lang="en-US" dirty="0"/>
          </a:p>
        </p:txBody>
      </p:sp>
      <p:sp>
        <p:nvSpPr>
          <p:cNvPr id="7" name="Date Placeholder 4">
            <a:extLst>
              <a:ext uri="{FF2B5EF4-FFF2-40B4-BE49-F238E27FC236}">
                <a16:creationId xmlns:a16="http://schemas.microsoft.com/office/drawing/2014/main" id="{F4CC6FA8-EB23-CBBD-74AF-B6080FA97A81}"/>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3213775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9F005-E56B-DCCD-6CCA-68A8A5FA2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36322-A796-43D5-B741-136A1F23D42E}"/>
              </a:ext>
            </a:extLst>
          </p:cNvPr>
          <p:cNvSpPr>
            <a:spLocks noGrp="1"/>
          </p:cNvSpPr>
          <p:nvPr>
            <p:ph type="title"/>
          </p:nvPr>
        </p:nvSpPr>
        <p:spPr/>
        <p:txBody>
          <a:bodyPr/>
          <a:lstStyle/>
          <a:p>
            <a:pPr algn="ctr"/>
            <a:r>
              <a:rPr lang="en-US" b="1" dirty="0"/>
              <a:t>Timeline</a:t>
            </a:r>
          </a:p>
        </p:txBody>
      </p:sp>
      <p:sp>
        <p:nvSpPr>
          <p:cNvPr id="3" name="Content Placeholder 2">
            <a:extLst>
              <a:ext uri="{FF2B5EF4-FFF2-40B4-BE49-F238E27FC236}">
                <a16:creationId xmlns:a16="http://schemas.microsoft.com/office/drawing/2014/main" id="{FEACF6E6-9E5E-E423-A576-27AB330F9CB6}"/>
              </a:ext>
            </a:extLst>
          </p:cNvPr>
          <p:cNvSpPr>
            <a:spLocks noGrp="1"/>
          </p:cNvSpPr>
          <p:nvPr>
            <p:ph idx="1"/>
          </p:nvPr>
        </p:nvSpPr>
        <p:spPr>
          <a:xfrm>
            <a:off x="249010" y="1452639"/>
            <a:ext cx="11693979" cy="4351338"/>
          </a:xfrm>
        </p:spPr>
        <p:txBody>
          <a:bodyPr>
            <a:noAutofit/>
          </a:bodyPr>
          <a:lstStyle/>
          <a:p>
            <a:pPr marL="0" indent="0">
              <a:spcBef>
                <a:spcPts val="600"/>
              </a:spcBef>
              <a:spcAft>
                <a:spcPts val="600"/>
              </a:spcAft>
              <a:buNone/>
            </a:pPr>
            <a:r>
              <a:rPr lang="en-US" dirty="0"/>
              <a:t>Phase 2: Identifying Priority Updates/Changes (Bi-Monthly Meetings)</a:t>
            </a:r>
            <a:endParaRPr lang="en-US" sz="1700" dirty="0"/>
          </a:p>
          <a:p>
            <a:pPr>
              <a:spcBef>
                <a:spcPts val="600"/>
              </a:spcBef>
              <a:spcAft>
                <a:spcPts val="600"/>
              </a:spcAft>
            </a:pPr>
            <a:r>
              <a:rPr lang="en-US" sz="2100" dirty="0"/>
              <a:t>Meeting 9 (December 2025) CAC meeting to discuss feedback on Draft EFS/Load Management Cost-Effectiveness Guidance </a:t>
            </a:r>
            <a:endParaRPr lang="en-US" sz="2100" dirty="0">
              <a:solidFill>
                <a:srgbClr val="FF0000"/>
              </a:solidFill>
            </a:endParaRPr>
          </a:p>
          <a:p>
            <a:pPr>
              <a:spcBef>
                <a:spcPts val="600"/>
              </a:spcBef>
              <a:spcAft>
                <a:spcPts val="600"/>
              </a:spcAft>
            </a:pPr>
            <a:r>
              <a:rPr lang="en-US" sz="2100" dirty="0"/>
              <a:t>(Q1 2026) Deputy Commissioner Decision on 2027—2029 ECO Cost-Effectiveness Methodologies for Electric and Gas Investor-Owned Utilities.</a:t>
            </a:r>
          </a:p>
          <a:p>
            <a:pPr>
              <a:spcBef>
                <a:spcPts val="600"/>
              </a:spcBef>
              <a:spcAft>
                <a:spcPts val="600"/>
              </a:spcAft>
            </a:pPr>
            <a:endParaRPr lang="en-US" sz="2000" dirty="0">
              <a:solidFill>
                <a:srgbClr val="FF0000"/>
              </a:solidFill>
            </a:endParaRPr>
          </a:p>
          <a:p>
            <a:pPr>
              <a:spcBef>
                <a:spcPts val="600"/>
              </a:spcBef>
              <a:spcAft>
                <a:spcPts val="600"/>
              </a:spcAft>
            </a:pPr>
            <a:endParaRPr lang="en-US" sz="2000" dirty="0">
              <a:solidFill>
                <a:srgbClr val="FF0000"/>
              </a:solidFill>
            </a:endParaRPr>
          </a:p>
          <a:p>
            <a:pPr>
              <a:spcBef>
                <a:spcPts val="600"/>
              </a:spcBef>
              <a:spcAft>
                <a:spcPts val="600"/>
              </a:spcAft>
            </a:pPr>
            <a:endParaRPr lang="en-US" sz="2000" dirty="0">
              <a:solidFill>
                <a:srgbClr val="FF0000"/>
              </a:solidFill>
            </a:endParaRPr>
          </a:p>
          <a:p>
            <a:pPr marL="0" indent="0">
              <a:buNone/>
            </a:pPr>
            <a:endParaRPr lang="en-US" sz="2100" dirty="0"/>
          </a:p>
        </p:txBody>
      </p:sp>
      <p:sp>
        <p:nvSpPr>
          <p:cNvPr id="5" name="Footer Placeholder 4">
            <a:extLst>
              <a:ext uri="{FF2B5EF4-FFF2-40B4-BE49-F238E27FC236}">
                <a16:creationId xmlns:a16="http://schemas.microsoft.com/office/drawing/2014/main" id="{E5F58A90-E85D-85E8-BC1A-F8476292A104}"/>
              </a:ext>
            </a:extLst>
          </p:cNvPr>
          <p:cNvSpPr>
            <a:spLocks noGrp="1"/>
          </p:cNvSpPr>
          <p:nvPr>
            <p:ph type="ftr" sz="quarter" idx="3"/>
          </p:nvPr>
        </p:nvSpPr>
        <p:spPr/>
        <p:txBody>
          <a:bodyPr/>
          <a:lstStyle/>
          <a:p>
            <a:r>
              <a:rPr lang="en-US" dirty="0"/>
              <a:t>mn.gov/commerce</a:t>
            </a:r>
          </a:p>
        </p:txBody>
      </p:sp>
      <p:sp>
        <p:nvSpPr>
          <p:cNvPr id="6" name="Slide Number Placeholder 5">
            <a:extLst>
              <a:ext uri="{FF2B5EF4-FFF2-40B4-BE49-F238E27FC236}">
                <a16:creationId xmlns:a16="http://schemas.microsoft.com/office/drawing/2014/main" id="{57658E81-9154-4117-F42F-5322BF69DD6E}"/>
              </a:ext>
            </a:extLst>
          </p:cNvPr>
          <p:cNvSpPr>
            <a:spLocks noGrp="1"/>
          </p:cNvSpPr>
          <p:nvPr>
            <p:ph type="sldNum" sz="quarter" idx="12"/>
          </p:nvPr>
        </p:nvSpPr>
        <p:spPr/>
        <p:txBody>
          <a:bodyPr/>
          <a:lstStyle/>
          <a:p>
            <a:fld id="{48F63A3B-78C7-47BE-AE5E-E10140E04643}" type="slidenum">
              <a:rPr lang="en-US" smtClean="0"/>
              <a:t>36</a:t>
            </a:fld>
            <a:endParaRPr lang="en-US" dirty="0"/>
          </a:p>
        </p:txBody>
      </p:sp>
      <p:sp>
        <p:nvSpPr>
          <p:cNvPr id="7" name="Date Placeholder 4">
            <a:extLst>
              <a:ext uri="{FF2B5EF4-FFF2-40B4-BE49-F238E27FC236}">
                <a16:creationId xmlns:a16="http://schemas.microsoft.com/office/drawing/2014/main" id="{424E4B0D-A30F-B06E-EB63-FD08A1548D0D}"/>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341163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t>Thank You!</a:t>
            </a:r>
          </a:p>
        </p:txBody>
      </p:sp>
      <p:sp>
        <p:nvSpPr>
          <p:cNvPr id="3" name="Text Placeholder 2"/>
          <p:cNvSpPr>
            <a:spLocks noGrp="1"/>
          </p:cNvSpPr>
          <p:nvPr>
            <p:ph type="body" sz="quarter" idx="13"/>
          </p:nvPr>
        </p:nvSpPr>
        <p:spPr/>
        <p:txBody>
          <a:bodyPr>
            <a:noAutofit/>
          </a:bodyPr>
          <a:lstStyle/>
          <a:p>
            <a:r>
              <a:rPr lang="en-US" sz="2400" b="1" dirty="0"/>
              <a:t>Anthony Fryer</a:t>
            </a:r>
          </a:p>
          <a:p>
            <a:r>
              <a:rPr lang="en-US" sz="2400" i="1" dirty="0">
                <a:hlinkClick r:id="rId3"/>
              </a:rPr>
              <a:t>Anthony.fryer@state.mn.us</a:t>
            </a:r>
            <a:endParaRPr lang="en-US" sz="2400" b="1" dirty="0"/>
          </a:p>
          <a:p>
            <a:r>
              <a:rPr lang="en-US" sz="2400" b="1" dirty="0"/>
              <a:t>Adam Zoet</a:t>
            </a:r>
          </a:p>
          <a:p>
            <a:r>
              <a:rPr lang="en-US" sz="2400" i="1" dirty="0">
                <a:hlinkClick r:id="rId3"/>
              </a:rPr>
              <a:t>Adam.zoet@state.mn.us</a:t>
            </a:r>
            <a:endParaRPr lang="en-US" sz="2400" i="1" dirty="0"/>
          </a:p>
          <a:p>
            <a:r>
              <a:rPr lang="en-US" sz="2400" b="1" dirty="0"/>
              <a:t>Grey Staples</a:t>
            </a:r>
          </a:p>
          <a:p>
            <a:r>
              <a:rPr lang="en-US" sz="2400" dirty="0">
                <a:hlinkClick r:id="rId4"/>
              </a:rPr>
              <a:t>gstaples@mendotagroup.com</a:t>
            </a:r>
            <a:endParaRPr lang="en-US" sz="2400" dirty="0"/>
          </a:p>
        </p:txBody>
      </p:sp>
      <p:sp>
        <p:nvSpPr>
          <p:cNvPr id="5" name="Footer Placeholder 4"/>
          <p:cNvSpPr>
            <a:spLocks noGrp="1"/>
          </p:cNvSpPr>
          <p:nvPr>
            <p:ph type="ftr" sz="quarter" idx="12"/>
          </p:nvPr>
        </p:nvSpPr>
        <p:spPr/>
        <p:txBody>
          <a:bodyPr/>
          <a:lstStyle/>
          <a:p>
            <a:r>
              <a:rPr lang="en-US" dirty="0">
                <a:solidFill>
                  <a:schemeClr val="tx2"/>
                </a:solidFill>
              </a:rPr>
              <a:t>mn.gov/commerce</a:t>
            </a:r>
          </a:p>
        </p:txBody>
      </p:sp>
      <p:sp>
        <p:nvSpPr>
          <p:cNvPr id="6" name="Slide Number Placeholder 5"/>
          <p:cNvSpPr>
            <a:spLocks noGrp="1"/>
          </p:cNvSpPr>
          <p:nvPr>
            <p:ph type="sldNum" sz="quarter" idx="11"/>
          </p:nvPr>
        </p:nvSpPr>
        <p:spPr/>
        <p:txBody>
          <a:bodyPr/>
          <a:lstStyle/>
          <a:p>
            <a:fld id="{48F63A3B-78C7-47BE-AE5E-E10140E04643}" type="slidenum">
              <a:rPr lang="en-US" smtClean="0"/>
              <a:pPr/>
              <a:t>37</a:t>
            </a:fld>
            <a:endParaRPr lang="en-US" dirty="0"/>
          </a:p>
        </p:txBody>
      </p:sp>
      <p:sp>
        <p:nvSpPr>
          <p:cNvPr id="7" name="Date Placeholder 4">
            <a:extLst>
              <a:ext uri="{FF2B5EF4-FFF2-40B4-BE49-F238E27FC236}">
                <a16:creationId xmlns:a16="http://schemas.microsoft.com/office/drawing/2014/main" id="{AD723A3D-2EF8-F031-7D3E-6B6405351F66}"/>
              </a:ext>
            </a:extLst>
          </p:cNvPr>
          <p:cNvSpPr txBox="1">
            <a:spLocks/>
          </p:cNvSpPr>
          <p:nvPr/>
        </p:nvSpPr>
        <p:spPr>
          <a:xfrm>
            <a:off x="838200" y="6356350"/>
            <a:ext cx="13585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2/10/25</a:t>
            </a:r>
          </a:p>
        </p:txBody>
      </p:sp>
    </p:spTree>
    <p:extLst>
      <p:ext uri="{BB962C8B-B14F-4D97-AF65-F5344CB8AC3E}">
        <p14:creationId xmlns:p14="http://schemas.microsoft.com/office/powerpoint/2010/main" val="242918816"/>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potx" id="{173BAB30-51AA-4A99-A927-CCD869EBF607}" vid="{BA9EC644-015B-4F2F-9352-CA7D864112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78B604-9059-4F1C-B8E2-C96A71A964D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67F4349A-22F7-4A2D-8CA5-43DDCD679590}">
  <ds:schemaRefs>
    <ds:schemaRef ds:uri="http://schemas.microsoft.com/sharepoint/v3/contenttype/forms"/>
  </ds:schemaRefs>
</ds:datastoreItem>
</file>

<file path=customXml/itemProps3.xml><?xml version="1.0" encoding="utf-8"?>
<ds:datastoreItem xmlns:ds="http://schemas.openxmlformats.org/officeDocument/2006/customXml" ds:itemID="{3D73A0F7-7423-48D4-A966-8AC17BB444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powerpoint-template</Template>
  <TotalTime>23574</TotalTime>
  <Words>3037</Words>
  <Application>Microsoft Macintosh PowerPoint</Application>
  <PresentationFormat>Widescreen</PresentationFormat>
  <Paragraphs>535</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NeueHaasGroteskText Std</vt:lpstr>
      <vt:lpstr>MN.IT</vt:lpstr>
      <vt:lpstr>ECO Cost-Effectiveness Advisory Committee Meeting 5 February 10, 2025</vt:lpstr>
      <vt:lpstr>Agenda</vt:lpstr>
      <vt:lpstr>Introductions</vt:lpstr>
      <vt:lpstr>Advisory Committee Members</vt:lpstr>
      <vt:lpstr>Welcome</vt:lpstr>
      <vt:lpstr>Summary of CAC Feedback Following Meeting 4</vt:lpstr>
      <vt:lpstr>Refresher on December 9 Meeting</vt:lpstr>
      <vt:lpstr>Refresher on December 9 Meeting</vt:lpstr>
      <vt:lpstr>Approach for Quantifying Impacts / Updating Cost-Effectiveness Models</vt:lpstr>
      <vt:lpstr>Approach for Quantifying Impacts / Updating Cost-Effectiveness Models</vt:lpstr>
      <vt:lpstr>Approach for Quantifying Impacts / Updating Cost-Effectiveness Models (Updates to USIs and NUSIs)</vt:lpstr>
      <vt:lpstr>Approach for Quantifying Impacts / Updating Cost-Effectiveness Models (Updates to USIs and NUSIs)</vt:lpstr>
      <vt:lpstr>Proposed Approach for Quantifying Impacts/Updating Cost-Effectiveness Models</vt:lpstr>
      <vt:lpstr>Feedback on Plan for 2025 to Update/Quantify Impacts</vt:lpstr>
      <vt:lpstr>Updated Cost-Effectiveness Advisory Committee Web Page</vt:lpstr>
      <vt:lpstr>MN CAC Website</vt:lpstr>
      <vt:lpstr>MN CAC Website</vt:lpstr>
      <vt:lpstr>MN CAC Website</vt:lpstr>
      <vt:lpstr>Progress on Updating Utility System Impacts and Non-Utility System Impacts</vt:lpstr>
      <vt:lpstr>NUSI Elements Selected for Review</vt:lpstr>
      <vt:lpstr>USI Elements Selected for Review</vt:lpstr>
      <vt:lpstr>Progress on Updating Utility System Impact and Non-Utility System Impacts</vt:lpstr>
      <vt:lpstr>Progress on Updating Utility System Impact and Non-Utility System Impacts</vt:lpstr>
      <vt:lpstr>Progress on Updating Utility System Impact and Non-Utility System Impacts</vt:lpstr>
      <vt:lpstr>Progress on Updating Utility System Impact and Non-Utility System Impacts</vt:lpstr>
      <vt:lpstr>Progress on Updating Utility System Impact and Non-Utility System Impacts</vt:lpstr>
      <vt:lpstr>Progress on Updating Utility System Impact and Non-Utility System Impacts</vt:lpstr>
      <vt:lpstr>Questions</vt:lpstr>
      <vt:lpstr>Back at 11:00</vt:lpstr>
      <vt:lpstr>Continued Discussion / Other Updates from CAC Members</vt:lpstr>
      <vt:lpstr>Continued Discussion / Updates from CAC Members</vt:lpstr>
      <vt:lpstr>Next Steps</vt:lpstr>
      <vt:lpstr>Department Staff Requests / Updates</vt:lpstr>
      <vt:lpstr>Timeline</vt:lpstr>
      <vt:lpstr>Timeline</vt:lpstr>
      <vt:lpstr>Timeline</vt:lpstr>
      <vt:lpstr>Thank You!</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dc:title>
  <dc:subject>PowerPoint Template</dc:subject>
  <dc:creator>Zoet, Adam (COMM)</dc:creator>
  <cp:keywords>PowerPoint, Template</cp:keywords>
  <dc:description>Version 1.1, Released 8-2016</dc:description>
  <cp:lastModifiedBy>Grey Staples</cp:lastModifiedBy>
  <cp:revision>524</cp:revision>
  <cp:lastPrinted>2017-03-14T16:27:36Z</cp:lastPrinted>
  <dcterms:created xsi:type="dcterms:W3CDTF">2021-01-11T19:21:09Z</dcterms:created>
  <dcterms:modified xsi:type="dcterms:W3CDTF">2025-02-05T22:37:36Z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